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5" r:id="rId3"/>
    <p:sldId id="292" r:id="rId4"/>
    <p:sldId id="302" r:id="rId5"/>
    <p:sldId id="301" r:id="rId6"/>
    <p:sldId id="307" r:id="rId7"/>
    <p:sldId id="293" r:id="rId8"/>
    <p:sldId id="305" r:id="rId9"/>
    <p:sldId id="294" r:id="rId10"/>
    <p:sldId id="296" r:id="rId11"/>
    <p:sldId id="297" r:id="rId12"/>
    <p:sldId id="298" r:id="rId13"/>
    <p:sldId id="308" r:id="rId14"/>
    <p:sldId id="300" r:id="rId15"/>
    <p:sldId id="309" r:id="rId16"/>
    <p:sldId id="310" r:id="rId17"/>
    <p:sldId id="290" r:id="rId18"/>
  </p:sldIdLst>
  <p:sldSz cx="9144000" cy="6858000" type="screen4x3"/>
  <p:notesSz cx="6797675" cy="9926638"/>
  <p:defaultTextStyle>
    <a:defPPr>
      <a:defRPr lang="es-P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F2466"/>
    <a:srgbClr val="800000"/>
    <a:srgbClr val="13313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4" autoAdjust="0"/>
  </p:normalViewPr>
  <p:slideViewPr>
    <p:cSldViewPr snapToGrid="0">
      <p:cViewPr varScale="1">
        <p:scale>
          <a:sx n="98" d="100"/>
          <a:sy n="98" d="100"/>
        </p:scale>
        <p:origin x="-102" y="-1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7B6EA-8837-414D-B956-D92F7E28CBCE}" type="doc">
      <dgm:prSet loTypeId="urn:microsoft.com/office/officeart/2005/8/layout/process5" loCatId="process" qsTypeId="urn:microsoft.com/office/officeart/2005/8/quickstyle/simple1#1" qsCatId="simple" csTypeId="urn:microsoft.com/office/officeart/2005/8/colors/colorful2" csCatId="colorful" phldr="1"/>
      <dgm:spPr/>
      <dgm:t>
        <a:bodyPr/>
        <a:lstStyle/>
        <a:p>
          <a:endParaRPr lang="es-PY"/>
        </a:p>
      </dgm:t>
    </dgm:pt>
    <dgm:pt modelId="{5DEE3C77-BE6C-466F-9FC1-D86762D25BE8}">
      <dgm:prSet phldrT="[Texto]"/>
      <dgm:spPr/>
      <dgm:t>
        <a:bodyPr/>
        <a:lstStyle/>
        <a:p>
          <a:r>
            <a:rPr lang="es-PY" dirty="0" smtClean="0"/>
            <a:t>Definición de productos</a:t>
          </a:r>
          <a:endParaRPr lang="es-PY" dirty="0"/>
        </a:p>
      </dgm:t>
    </dgm:pt>
    <dgm:pt modelId="{3F4C944C-7651-48CB-AE1E-025E7F59A2A8}" type="parTrans" cxnId="{1DE0C7CB-CA0C-42E3-8109-8BFA896F8C6F}">
      <dgm:prSet/>
      <dgm:spPr/>
      <dgm:t>
        <a:bodyPr/>
        <a:lstStyle/>
        <a:p>
          <a:endParaRPr lang="es-PY"/>
        </a:p>
      </dgm:t>
    </dgm:pt>
    <dgm:pt modelId="{B881A959-89F4-4034-9156-876F298B0B56}" type="sibTrans" cxnId="{1DE0C7CB-CA0C-42E3-8109-8BFA896F8C6F}">
      <dgm:prSet/>
      <dgm:spPr/>
      <dgm:t>
        <a:bodyPr/>
        <a:lstStyle/>
        <a:p>
          <a:endParaRPr lang="es-PY"/>
        </a:p>
      </dgm:t>
    </dgm:pt>
    <dgm:pt modelId="{3A0D361E-AB20-428E-932E-07449C95D15F}">
      <dgm:prSet phldrT="[Texto]"/>
      <dgm:spPr/>
      <dgm:t>
        <a:bodyPr/>
        <a:lstStyle/>
        <a:p>
          <a:r>
            <a:rPr lang="es-PY" dirty="0" smtClean="0"/>
            <a:t>Consulta en el listado del MAG (Zona y estimaciones de cantidades por zona)</a:t>
          </a:r>
          <a:endParaRPr lang="es-PY" dirty="0"/>
        </a:p>
      </dgm:t>
    </dgm:pt>
    <dgm:pt modelId="{DF2C7B23-8C82-4E27-A51B-0816F6888F86}" type="parTrans" cxnId="{76665A5E-5154-4387-BAB9-78FB32B22093}">
      <dgm:prSet/>
      <dgm:spPr/>
      <dgm:t>
        <a:bodyPr/>
        <a:lstStyle/>
        <a:p>
          <a:endParaRPr lang="es-PY"/>
        </a:p>
      </dgm:t>
    </dgm:pt>
    <dgm:pt modelId="{B690B266-8879-43E6-9BAA-39E0FF7EF012}" type="sibTrans" cxnId="{76665A5E-5154-4387-BAB9-78FB32B22093}">
      <dgm:prSet/>
      <dgm:spPr/>
      <dgm:t>
        <a:bodyPr/>
        <a:lstStyle/>
        <a:p>
          <a:endParaRPr lang="es-PY"/>
        </a:p>
      </dgm:t>
    </dgm:pt>
    <dgm:pt modelId="{E1405BF1-B625-44E2-A976-168650F9B56E}">
      <dgm:prSet phldrT="[Texto]"/>
      <dgm:spPr/>
      <dgm:t>
        <a:bodyPr/>
        <a:lstStyle/>
        <a:p>
          <a:r>
            <a:rPr lang="es-PY" dirty="0" smtClean="0"/>
            <a:t>Difusión del Llamado</a:t>
          </a:r>
          <a:endParaRPr lang="es-PY" dirty="0"/>
        </a:p>
      </dgm:t>
    </dgm:pt>
    <dgm:pt modelId="{8E51BEFE-6620-401E-95CD-20C1063F5773}" type="parTrans" cxnId="{C7BD7957-1EA9-48E5-AD26-75951ADC3400}">
      <dgm:prSet/>
      <dgm:spPr/>
      <dgm:t>
        <a:bodyPr/>
        <a:lstStyle/>
        <a:p>
          <a:endParaRPr lang="es-PY"/>
        </a:p>
      </dgm:t>
    </dgm:pt>
    <dgm:pt modelId="{CECAD560-2475-4278-A7D2-12BFFAD4BEDB}" type="sibTrans" cxnId="{C7BD7957-1EA9-48E5-AD26-75951ADC3400}">
      <dgm:prSet/>
      <dgm:spPr/>
      <dgm:t>
        <a:bodyPr/>
        <a:lstStyle/>
        <a:p>
          <a:endParaRPr lang="es-PY"/>
        </a:p>
      </dgm:t>
    </dgm:pt>
    <dgm:pt modelId="{A58C0DD2-8369-44AB-A499-F4591935509A}">
      <dgm:prSet phldrT="[Texto]"/>
      <dgm:spPr/>
      <dgm:t>
        <a:bodyPr/>
        <a:lstStyle/>
        <a:p>
          <a:r>
            <a:rPr lang="es-PY" dirty="0" smtClean="0"/>
            <a:t>Invitación a los interesados en participar con indicación de los precios referenciales, en un formato sencillo.</a:t>
          </a:r>
          <a:endParaRPr lang="es-PY" dirty="0"/>
        </a:p>
      </dgm:t>
    </dgm:pt>
    <dgm:pt modelId="{48FEFFB3-BE9B-4E22-8B8A-28B5D66E6DCA}" type="parTrans" cxnId="{CF35EE6A-9F6C-4BE4-867C-B0C262871085}">
      <dgm:prSet/>
      <dgm:spPr/>
      <dgm:t>
        <a:bodyPr/>
        <a:lstStyle/>
        <a:p>
          <a:endParaRPr lang="es-PY"/>
        </a:p>
      </dgm:t>
    </dgm:pt>
    <dgm:pt modelId="{E45941B6-8683-41C9-97F1-9DD26554A81B}" type="sibTrans" cxnId="{CF35EE6A-9F6C-4BE4-867C-B0C262871085}">
      <dgm:prSet/>
      <dgm:spPr/>
      <dgm:t>
        <a:bodyPr/>
        <a:lstStyle/>
        <a:p>
          <a:endParaRPr lang="es-PY"/>
        </a:p>
      </dgm:t>
    </dgm:pt>
    <dgm:pt modelId="{ACAD8070-27C1-4BDF-A076-0D89CFF424F5}">
      <dgm:prSet phldrT="[Texto]"/>
      <dgm:spPr/>
      <dgm:t>
        <a:bodyPr/>
        <a:lstStyle/>
        <a:p>
          <a:r>
            <a:rPr lang="es-PY" dirty="0" smtClean="0"/>
            <a:t>Evaluación</a:t>
          </a:r>
          <a:endParaRPr lang="es-PY" dirty="0"/>
        </a:p>
      </dgm:t>
    </dgm:pt>
    <dgm:pt modelId="{36C053FC-B8DC-4C17-BA09-DC3B35ABE841}" type="parTrans" cxnId="{A9C09125-C166-4850-93B6-190C3F29A1F7}">
      <dgm:prSet/>
      <dgm:spPr/>
      <dgm:t>
        <a:bodyPr/>
        <a:lstStyle/>
        <a:p>
          <a:endParaRPr lang="es-PY"/>
        </a:p>
      </dgm:t>
    </dgm:pt>
    <dgm:pt modelId="{67A5F0C2-17E2-44E8-B2CF-D8C9CF2BAB5B}" type="sibTrans" cxnId="{A9C09125-C166-4850-93B6-190C3F29A1F7}">
      <dgm:prSet/>
      <dgm:spPr/>
      <dgm:t>
        <a:bodyPr/>
        <a:lstStyle/>
        <a:p>
          <a:endParaRPr lang="es-PY"/>
        </a:p>
      </dgm:t>
    </dgm:pt>
    <dgm:pt modelId="{C7712D7A-609D-4AA1-B438-28DF3C18515D}">
      <dgm:prSet phldrT="[Texto]"/>
      <dgm:spPr/>
      <dgm:t>
        <a:bodyPr/>
        <a:lstStyle/>
        <a:p>
          <a:r>
            <a:rPr lang="es-PY" dirty="0" smtClean="0"/>
            <a:t>Son elegibles: Productores individuales u organizaciones que reciben asistencia del MAG.</a:t>
          </a:r>
          <a:endParaRPr lang="es-PY" dirty="0"/>
        </a:p>
      </dgm:t>
    </dgm:pt>
    <dgm:pt modelId="{A37BCEC3-C7C4-4AE3-AA6C-AEA03E57286A}" type="parTrans" cxnId="{F33ABF43-D70B-4D4D-83CF-ABEACD5894AC}">
      <dgm:prSet/>
      <dgm:spPr/>
      <dgm:t>
        <a:bodyPr/>
        <a:lstStyle/>
        <a:p>
          <a:endParaRPr lang="es-PY"/>
        </a:p>
      </dgm:t>
    </dgm:pt>
    <dgm:pt modelId="{B352ABB1-7D8B-4D1C-B745-D3266623DDCD}" type="sibTrans" cxnId="{F33ABF43-D70B-4D4D-83CF-ABEACD5894AC}">
      <dgm:prSet/>
      <dgm:spPr/>
      <dgm:t>
        <a:bodyPr/>
        <a:lstStyle/>
        <a:p>
          <a:endParaRPr lang="es-PY"/>
        </a:p>
      </dgm:t>
    </dgm:pt>
    <dgm:pt modelId="{896A8DEF-BB03-449C-8ABE-7B5B7E7CDFAC}">
      <dgm:prSet phldrT="[Texto]"/>
      <dgm:spPr/>
      <dgm:t>
        <a:bodyPr/>
        <a:lstStyle/>
        <a:p>
          <a:r>
            <a:rPr lang="es-PY" dirty="0" smtClean="0"/>
            <a:t>Adjudicación</a:t>
          </a:r>
          <a:endParaRPr lang="es-PY" dirty="0"/>
        </a:p>
      </dgm:t>
    </dgm:pt>
    <dgm:pt modelId="{D4C7BFC5-0A81-4C33-AF02-D10F2CDA1071}" type="parTrans" cxnId="{1DC565A1-8A21-48B2-9E58-3AD818922E2D}">
      <dgm:prSet/>
      <dgm:spPr/>
      <dgm:t>
        <a:bodyPr/>
        <a:lstStyle/>
        <a:p>
          <a:endParaRPr lang="es-PY"/>
        </a:p>
      </dgm:t>
    </dgm:pt>
    <dgm:pt modelId="{65251412-C778-4031-8ADD-D9E6C2F30D59}" type="sibTrans" cxnId="{1DC565A1-8A21-48B2-9E58-3AD818922E2D}">
      <dgm:prSet/>
      <dgm:spPr/>
      <dgm:t>
        <a:bodyPr/>
        <a:lstStyle/>
        <a:p>
          <a:endParaRPr lang="es-PY"/>
        </a:p>
      </dgm:t>
    </dgm:pt>
    <dgm:pt modelId="{E96B9178-5665-4059-9ED4-5E7C575E9EFF}">
      <dgm:prSet phldrT="[Texto]"/>
      <dgm:spPr/>
      <dgm:t>
        <a:bodyPr/>
        <a:lstStyle/>
        <a:p>
          <a:r>
            <a:rPr lang="es-PY" dirty="0" smtClean="0"/>
            <a:t>Por ítems y abastecimiento simultáneo, mediante órdenes de compra.</a:t>
          </a:r>
          <a:endParaRPr lang="es-PY" dirty="0"/>
        </a:p>
      </dgm:t>
    </dgm:pt>
    <dgm:pt modelId="{FD6A21F0-FE14-4833-A6BC-4757D17D8E05}" type="parTrans" cxnId="{F3A0B1AC-A9E7-4720-9097-1A6B0667B120}">
      <dgm:prSet/>
      <dgm:spPr/>
      <dgm:t>
        <a:bodyPr/>
        <a:lstStyle/>
        <a:p>
          <a:endParaRPr lang="es-PY"/>
        </a:p>
      </dgm:t>
    </dgm:pt>
    <dgm:pt modelId="{C10D704F-0AF8-4B12-90AF-7B6B71E97CE2}" type="sibTrans" cxnId="{F3A0B1AC-A9E7-4720-9097-1A6B0667B120}">
      <dgm:prSet/>
      <dgm:spPr/>
      <dgm:t>
        <a:bodyPr/>
        <a:lstStyle/>
        <a:p>
          <a:endParaRPr lang="es-PY"/>
        </a:p>
      </dgm:t>
    </dgm:pt>
    <dgm:pt modelId="{1C4EE3C1-34ED-47BB-8605-9D9FE3A0BC91}">
      <dgm:prSet phldrT="[Texto]"/>
      <dgm:spPr/>
      <dgm:t>
        <a:bodyPr/>
        <a:lstStyle/>
        <a:p>
          <a:r>
            <a:rPr lang="es-PY" dirty="0" smtClean="0"/>
            <a:t>Inscripción en el SIPE</a:t>
          </a:r>
          <a:endParaRPr lang="es-PY" dirty="0"/>
        </a:p>
      </dgm:t>
    </dgm:pt>
    <dgm:pt modelId="{F429CE8F-2532-41E8-A3BE-8E22CBD83606}" type="parTrans" cxnId="{538CA6E3-3F6D-45D6-841E-6A8122839988}">
      <dgm:prSet/>
      <dgm:spPr/>
      <dgm:t>
        <a:bodyPr/>
        <a:lstStyle/>
        <a:p>
          <a:endParaRPr lang="es-PY"/>
        </a:p>
      </dgm:t>
    </dgm:pt>
    <dgm:pt modelId="{79277AD4-52F0-41BB-BEE2-91DD6F5D1866}" type="sibTrans" cxnId="{538CA6E3-3F6D-45D6-841E-6A8122839988}">
      <dgm:prSet/>
      <dgm:spPr/>
      <dgm:t>
        <a:bodyPr/>
        <a:lstStyle/>
        <a:p>
          <a:endParaRPr lang="es-PY"/>
        </a:p>
      </dgm:t>
    </dgm:pt>
    <dgm:pt modelId="{D69AC1DE-EB48-4788-A7F0-1CBED70FDD5C}">
      <dgm:prSet phldrT="[Texto]"/>
      <dgm:spPr/>
      <dgm:t>
        <a:bodyPr/>
        <a:lstStyle/>
        <a:p>
          <a:r>
            <a:rPr lang="es-PY" dirty="0" smtClean="0"/>
            <a:t>La convocante inscribe al productor al registro de proveedores, mediante un registro simplificado</a:t>
          </a:r>
          <a:endParaRPr lang="es-PY" dirty="0"/>
        </a:p>
      </dgm:t>
    </dgm:pt>
    <dgm:pt modelId="{EE963B67-CF5E-43AD-A064-989FD24093E9}" type="parTrans" cxnId="{6516E195-E79B-40AF-BD57-C8DCCB01A1F5}">
      <dgm:prSet/>
      <dgm:spPr/>
      <dgm:t>
        <a:bodyPr/>
        <a:lstStyle/>
        <a:p>
          <a:endParaRPr lang="es-PY"/>
        </a:p>
      </dgm:t>
    </dgm:pt>
    <dgm:pt modelId="{51476CF4-114B-42B2-8001-05464CA41542}" type="sibTrans" cxnId="{6516E195-E79B-40AF-BD57-C8DCCB01A1F5}">
      <dgm:prSet/>
      <dgm:spPr/>
      <dgm:t>
        <a:bodyPr/>
        <a:lstStyle/>
        <a:p>
          <a:endParaRPr lang="es-PY"/>
        </a:p>
      </dgm:t>
    </dgm:pt>
    <dgm:pt modelId="{4EEC0FD7-F520-4A17-BE44-422AB0CB39E5}">
      <dgm:prSet phldrT="[Texto]"/>
      <dgm:spPr/>
      <dgm:t>
        <a:bodyPr/>
        <a:lstStyle/>
        <a:p>
          <a:r>
            <a:rPr lang="es-PY" dirty="0" smtClean="0"/>
            <a:t>Inspección</a:t>
          </a:r>
          <a:endParaRPr lang="es-PY" dirty="0"/>
        </a:p>
      </dgm:t>
    </dgm:pt>
    <dgm:pt modelId="{CCC04B31-A501-44B2-9869-579342FFD332}" type="parTrans" cxnId="{EF4CA1B1-8A60-408B-A0E8-6B2CF823C7B5}">
      <dgm:prSet/>
      <dgm:spPr/>
      <dgm:t>
        <a:bodyPr/>
        <a:lstStyle/>
        <a:p>
          <a:endParaRPr lang="es-PY"/>
        </a:p>
      </dgm:t>
    </dgm:pt>
    <dgm:pt modelId="{FBF4026E-BE62-44CF-A1C5-033C6E14741C}" type="sibTrans" cxnId="{EF4CA1B1-8A60-408B-A0E8-6B2CF823C7B5}">
      <dgm:prSet/>
      <dgm:spPr/>
      <dgm:t>
        <a:bodyPr/>
        <a:lstStyle/>
        <a:p>
          <a:endParaRPr lang="es-PY"/>
        </a:p>
      </dgm:t>
    </dgm:pt>
    <dgm:pt modelId="{64402925-647A-4342-979E-A4A217F085A3}">
      <dgm:prSet phldrT="[Texto]"/>
      <dgm:spPr/>
      <dgm:t>
        <a:bodyPr/>
        <a:lstStyle/>
        <a:p>
          <a:r>
            <a:rPr lang="es-PY" dirty="0" smtClean="0"/>
            <a:t>La convocante realiza inspecciones aleatorias.</a:t>
          </a:r>
          <a:endParaRPr lang="es-PY" dirty="0"/>
        </a:p>
      </dgm:t>
    </dgm:pt>
    <dgm:pt modelId="{19375EE9-06DE-49F6-B34E-BED76D5D7DC2}" type="parTrans" cxnId="{71FC1585-AEA2-4D1A-AF41-D578A4C36FD7}">
      <dgm:prSet/>
      <dgm:spPr/>
      <dgm:t>
        <a:bodyPr/>
        <a:lstStyle/>
        <a:p>
          <a:endParaRPr lang="es-PY"/>
        </a:p>
      </dgm:t>
    </dgm:pt>
    <dgm:pt modelId="{37A04071-843A-469C-BA64-515A8E3F1D39}" type="sibTrans" cxnId="{71FC1585-AEA2-4D1A-AF41-D578A4C36FD7}">
      <dgm:prSet/>
      <dgm:spPr/>
      <dgm:t>
        <a:bodyPr/>
        <a:lstStyle/>
        <a:p>
          <a:endParaRPr lang="es-PY"/>
        </a:p>
      </dgm:t>
    </dgm:pt>
    <dgm:pt modelId="{2932EE72-65AC-4FA6-AF42-EBD731F18AE2}">
      <dgm:prSet phldrT="[Texto]"/>
      <dgm:spPr/>
      <dgm:t>
        <a:bodyPr/>
        <a:lstStyle/>
        <a:p>
          <a:r>
            <a:rPr lang="es-PY" dirty="0" smtClean="0"/>
            <a:t>Solo documento de identidad, declaración jurada y carta oferta donde se declara la capacidad de producción y zona.</a:t>
          </a:r>
          <a:endParaRPr lang="es-PY" dirty="0"/>
        </a:p>
      </dgm:t>
    </dgm:pt>
    <dgm:pt modelId="{1369CDC6-4836-40A7-811A-04D35333B92A}" type="parTrans" cxnId="{406BA7FA-407B-4D15-B671-8BD63E994F63}">
      <dgm:prSet/>
      <dgm:spPr/>
      <dgm:t>
        <a:bodyPr/>
        <a:lstStyle/>
        <a:p>
          <a:endParaRPr lang="es-PY"/>
        </a:p>
      </dgm:t>
    </dgm:pt>
    <dgm:pt modelId="{2EAD7AE0-7268-4F76-9D30-B29CFBDA2A77}" type="sibTrans" cxnId="{406BA7FA-407B-4D15-B671-8BD63E994F63}">
      <dgm:prSet/>
      <dgm:spPr/>
      <dgm:t>
        <a:bodyPr/>
        <a:lstStyle/>
        <a:p>
          <a:endParaRPr lang="es-PY"/>
        </a:p>
      </dgm:t>
    </dgm:pt>
    <dgm:pt modelId="{6489135C-351E-4C6B-B751-65C095CA92DB}">
      <dgm:prSet phldrT="[Texto]"/>
      <dgm:spPr/>
      <dgm:t>
        <a:bodyPr/>
        <a:lstStyle/>
        <a:p>
          <a:r>
            <a:rPr lang="es-PY" smtClean="0"/>
            <a:t>Presentación </a:t>
          </a:r>
          <a:r>
            <a:rPr lang="es-PY" dirty="0" smtClean="0"/>
            <a:t>de Ofertas</a:t>
          </a:r>
          <a:endParaRPr lang="es-PY" dirty="0"/>
        </a:p>
      </dgm:t>
    </dgm:pt>
    <dgm:pt modelId="{9264657A-1F96-460A-AF55-124BD04C514C}" type="parTrans" cxnId="{76B395DA-F35B-46F7-BA9E-1A33F1E893EB}">
      <dgm:prSet/>
      <dgm:spPr/>
      <dgm:t>
        <a:bodyPr/>
        <a:lstStyle/>
        <a:p>
          <a:endParaRPr lang="es-PY"/>
        </a:p>
      </dgm:t>
    </dgm:pt>
    <dgm:pt modelId="{76E68815-2858-4202-9069-0DDABB2314B5}" type="sibTrans" cxnId="{76B395DA-F35B-46F7-BA9E-1A33F1E893EB}">
      <dgm:prSet/>
      <dgm:spPr/>
      <dgm:t>
        <a:bodyPr/>
        <a:lstStyle/>
        <a:p>
          <a:endParaRPr lang="es-PY"/>
        </a:p>
      </dgm:t>
    </dgm:pt>
    <dgm:pt modelId="{2376B8D3-7043-40FC-937F-FD613C4DE346}">
      <dgm:prSet phldrT="[Texto]"/>
      <dgm:spPr/>
      <dgm:t>
        <a:bodyPr/>
        <a:lstStyle/>
        <a:p>
          <a:r>
            <a:rPr lang="es-PY" dirty="0" smtClean="0"/>
            <a:t>Pagos</a:t>
          </a:r>
          <a:endParaRPr lang="es-PY" dirty="0"/>
        </a:p>
      </dgm:t>
    </dgm:pt>
    <dgm:pt modelId="{86853063-BE78-4842-8B1B-FBACA06B45DA}" type="parTrans" cxnId="{05F70582-8584-45AF-8222-E29087FBCD1A}">
      <dgm:prSet/>
      <dgm:spPr/>
      <dgm:t>
        <a:bodyPr/>
        <a:lstStyle/>
        <a:p>
          <a:endParaRPr lang="es-PY"/>
        </a:p>
      </dgm:t>
    </dgm:pt>
    <dgm:pt modelId="{F6C4DE8E-F121-4AA0-B42C-79951BC0D4C5}" type="sibTrans" cxnId="{05F70582-8584-45AF-8222-E29087FBCD1A}">
      <dgm:prSet/>
      <dgm:spPr/>
      <dgm:t>
        <a:bodyPr/>
        <a:lstStyle/>
        <a:p>
          <a:endParaRPr lang="es-PY"/>
        </a:p>
      </dgm:t>
    </dgm:pt>
    <dgm:pt modelId="{0CE7D1BB-E404-413A-9994-8F727529884B}">
      <dgm:prSet phldrT="[Texto]"/>
      <dgm:spPr/>
      <dgm:t>
        <a:bodyPr/>
        <a:lstStyle/>
        <a:p>
          <a:r>
            <a:rPr lang="es-PY" dirty="0" smtClean="0"/>
            <a:t>Con documentos contables, en un plazo máximo de 30 días.</a:t>
          </a:r>
        </a:p>
        <a:p>
          <a:endParaRPr lang="es-PY" dirty="0"/>
        </a:p>
      </dgm:t>
    </dgm:pt>
    <dgm:pt modelId="{DAFBA04F-BE38-4C79-BC67-F39BF3A0B73A}" type="parTrans" cxnId="{EFA90D3A-0C7E-4E8E-9C14-7645F35F9104}">
      <dgm:prSet/>
      <dgm:spPr/>
      <dgm:t>
        <a:bodyPr/>
        <a:lstStyle/>
        <a:p>
          <a:endParaRPr lang="es-PY"/>
        </a:p>
      </dgm:t>
    </dgm:pt>
    <dgm:pt modelId="{F8432F9E-F5C5-417C-9153-A5E5C120C844}" type="sibTrans" cxnId="{EFA90D3A-0C7E-4E8E-9C14-7645F35F9104}">
      <dgm:prSet/>
      <dgm:spPr/>
      <dgm:t>
        <a:bodyPr/>
        <a:lstStyle/>
        <a:p>
          <a:endParaRPr lang="es-PY"/>
        </a:p>
      </dgm:t>
    </dgm:pt>
    <dgm:pt modelId="{A2A91C82-8222-4085-BDCF-1146D5B45D77}">
      <dgm:prSet phldrT="[Texto]"/>
      <dgm:spPr/>
      <dgm:t>
        <a:bodyPr/>
        <a:lstStyle/>
        <a:p>
          <a:endParaRPr lang="es-PY" dirty="0"/>
        </a:p>
      </dgm:t>
    </dgm:pt>
    <dgm:pt modelId="{C6CD21B9-4F2F-40BC-9A35-3ECD36B1410C}" type="parTrans" cxnId="{E43416DD-15D6-4522-806D-7DF88EB216E2}">
      <dgm:prSet/>
      <dgm:spPr/>
    </dgm:pt>
    <dgm:pt modelId="{0570499D-FC58-4C65-A350-E9DC7A30FACF}" type="sibTrans" cxnId="{E43416DD-15D6-4522-806D-7DF88EB216E2}">
      <dgm:prSet/>
      <dgm:spPr/>
      <dgm:t>
        <a:bodyPr/>
        <a:lstStyle/>
        <a:p>
          <a:endParaRPr lang="es-PY"/>
        </a:p>
      </dgm:t>
    </dgm:pt>
    <dgm:pt modelId="{4C26D948-74A6-4C8C-9C0A-CD95C000DF29}" type="pres">
      <dgm:prSet presAssocID="{CAD7B6EA-8837-414D-B956-D92F7E28CB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Y"/>
        </a:p>
      </dgm:t>
    </dgm:pt>
    <dgm:pt modelId="{6E4F5090-1AFD-41F3-AF4A-374597E752C6}" type="pres">
      <dgm:prSet presAssocID="{5DEE3C77-BE6C-466F-9FC1-D86762D25BE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73EBE60A-2114-4678-A715-543CFA27CF28}" type="pres">
      <dgm:prSet presAssocID="{B881A959-89F4-4034-9156-876F298B0B56}" presName="sibTrans" presStyleLbl="sibTrans2D1" presStyleIdx="0" presStyleCnt="7"/>
      <dgm:spPr/>
      <dgm:t>
        <a:bodyPr/>
        <a:lstStyle/>
        <a:p>
          <a:endParaRPr lang="es-PY"/>
        </a:p>
      </dgm:t>
    </dgm:pt>
    <dgm:pt modelId="{5C0284E0-B066-4BF6-AE8D-A4F85768735A}" type="pres">
      <dgm:prSet presAssocID="{B881A959-89F4-4034-9156-876F298B0B56}" presName="connectorText" presStyleLbl="sibTrans2D1" presStyleIdx="0" presStyleCnt="7"/>
      <dgm:spPr/>
      <dgm:t>
        <a:bodyPr/>
        <a:lstStyle/>
        <a:p>
          <a:endParaRPr lang="es-PY"/>
        </a:p>
      </dgm:t>
    </dgm:pt>
    <dgm:pt modelId="{759EA583-4BC6-47D1-A971-7C521DB39A4E}" type="pres">
      <dgm:prSet presAssocID="{E1405BF1-B625-44E2-A976-168650F9B56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073E0C49-3A28-4792-8E6E-EAE743749169}" type="pres">
      <dgm:prSet presAssocID="{CECAD560-2475-4278-A7D2-12BFFAD4BEDB}" presName="sibTrans" presStyleLbl="sibTrans2D1" presStyleIdx="1" presStyleCnt="7"/>
      <dgm:spPr/>
      <dgm:t>
        <a:bodyPr/>
        <a:lstStyle/>
        <a:p>
          <a:endParaRPr lang="es-PY"/>
        </a:p>
      </dgm:t>
    </dgm:pt>
    <dgm:pt modelId="{F8BF6691-234A-4FDC-8B09-AAAD03C9A684}" type="pres">
      <dgm:prSet presAssocID="{CECAD560-2475-4278-A7D2-12BFFAD4BEDB}" presName="connectorText" presStyleLbl="sibTrans2D1" presStyleIdx="1" presStyleCnt="7"/>
      <dgm:spPr/>
      <dgm:t>
        <a:bodyPr/>
        <a:lstStyle/>
        <a:p>
          <a:endParaRPr lang="es-PY"/>
        </a:p>
      </dgm:t>
    </dgm:pt>
    <dgm:pt modelId="{1F2A9C44-AB45-4EC4-9C01-E7F346A7C34A}" type="pres">
      <dgm:prSet presAssocID="{6489135C-351E-4C6B-B751-65C095CA92D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5C7BCC37-2BF4-408C-A8C9-4AAE8E25AFDE}" type="pres">
      <dgm:prSet presAssocID="{76E68815-2858-4202-9069-0DDABB2314B5}" presName="sibTrans" presStyleLbl="sibTrans2D1" presStyleIdx="2" presStyleCnt="7"/>
      <dgm:spPr/>
      <dgm:t>
        <a:bodyPr/>
        <a:lstStyle/>
        <a:p>
          <a:endParaRPr lang="es-PY"/>
        </a:p>
      </dgm:t>
    </dgm:pt>
    <dgm:pt modelId="{0FB94AB7-9963-44E1-BECA-0CBF202F2FBC}" type="pres">
      <dgm:prSet presAssocID="{76E68815-2858-4202-9069-0DDABB2314B5}" presName="connectorText" presStyleLbl="sibTrans2D1" presStyleIdx="2" presStyleCnt="7"/>
      <dgm:spPr/>
      <dgm:t>
        <a:bodyPr/>
        <a:lstStyle/>
        <a:p>
          <a:endParaRPr lang="es-PY"/>
        </a:p>
      </dgm:t>
    </dgm:pt>
    <dgm:pt modelId="{879AD9A7-ADDA-4905-BC51-B01A4287741E}" type="pres">
      <dgm:prSet presAssocID="{ACAD8070-27C1-4BDF-A076-0D89CFF424F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570CCC3B-0DD3-4ABB-B28B-5EF20F410414}" type="pres">
      <dgm:prSet presAssocID="{67A5F0C2-17E2-44E8-B2CF-D8C9CF2BAB5B}" presName="sibTrans" presStyleLbl="sibTrans2D1" presStyleIdx="3" presStyleCnt="7"/>
      <dgm:spPr/>
      <dgm:t>
        <a:bodyPr/>
        <a:lstStyle/>
        <a:p>
          <a:endParaRPr lang="es-PY"/>
        </a:p>
      </dgm:t>
    </dgm:pt>
    <dgm:pt modelId="{7389E988-8C3F-4B0A-98CF-1C53306BC3B2}" type="pres">
      <dgm:prSet presAssocID="{67A5F0C2-17E2-44E8-B2CF-D8C9CF2BAB5B}" presName="connectorText" presStyleLbl="sibTrans2D1" presStyleIdx="3" presStyleCnt="7"/>
      <dgm:spPr/>
      <dgm:t>
        <a:bodyPr/>
        <a:lstStyle/>
        <a:p>
          <a:endParaRPr lang="es-PY"/>
        </a:p>
      </dgm:t>
    </dgm:pt>
    <dgm:pt modelId="{B98C8D01-A802-4A1C-8DAE-37650CE78C8A}" type="pres">
      <dgm:prSet presAssocID="{896A8DEF-BB03-449C-8ABE-7B5B7E7CDFA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4CEA5E74-AD4D-4199-BD6E-27D00D11D86F}" type="pres">
      <dgm:prSet presAssocID="{65251412-C778-4031-8ADD-D9E6C2F30D59}" presName="sibTrans" presStyleLbl="sibTrans2D1" presStyleIdx="4" presStyleCnt="7"/>
      <dgm:spPr/>
      <dgm:t>
        <a:bodyPr/>
        <a:lstStyle/>
        <a:p>
          <a:endParaRPr lang="es-PY"/>
        </a:p>
      </dgm:t>
    </dgm:pt>
    <dgm:pt modelId="{8D53B573-2809-4F70-AB66-52C30A5FB628}" type="pres">
      <dgm:prSet presAssocID="{65251412-C778-4031-8ADD-D9E6C2F30D59}" presName="connectorText" presStyleLbl="sibTrans2D1" presStyleIdx="4" presStyleCnt="7"/>
      <dgm:spPr/>
      <dgm:t>
        <a:bodyPr/>
        <a:lstStyle/>
        <a:p>
          <a:endParaRPr lang="es-PY"/>
        </a:p>
      </dgm:t>
    </dgm:pt>
    <dgm:pt modelId="{ACB0ED7C-24DC-4C62-9A01-00084D92E37E}" type="pres">
      <dgm:prSet presAssocID="{1C4EE3C1-34ED-47BB-8605-9D9FE3A0BC9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73B86CEA-825E-47C5-9F50-00DC211F30BA}" type="pres">
      <dgm:prSet presAssocID="{79277AD4-52F0-41BB-BEE2-91DD6F5D1866}" presName="sibTrans" presStyleLbl="sibTrans2D1" presStyleIdx="5" presStyleCnt="7"/>
      <dgm:spPr/>
      <dgm:t>
        <a:bodyPr/>
        <a:lstStyle/>
        <a:p>
          <a:endParaRPr lang="es-PY"/>
        </a:p>
      </dgm:t>
    </dgm:pt>
    <dgm:pt modelId="{CCF521B9-E3D5-4378-B03D-1E431DA730B0}" type="pres">
      <dgm:prSet presAssocID="{79277AD4-52F0-41BB-BEE2-91DD6F5D1866}" presName="connectorText" presStyleLbl="sibTrans2D1" presStyleIdx="5" presStyleCnt="7"/>
      <dgm:spPr/>
      <dgm:t>
        <a:bodyPr/>
        <a:lstStyle/>
        <a:p>
          <a:endParaRPr lang="es-PY"/>
        </a:p>
      </dgm:t>
    </dgm:pt>
    <dgm:pt modelId="{8694EB09-19DA-431C-8B10-37DF686D09FC}" type="pres">
      <dgm:prSet presAssocID="{4EEC0FD7-F520-4A17-BE44-422AB0CB39E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  <dgm:pt modelId="{A23EBCB7-EC05-4994-AA83-427882CA1C05}" type="pres">
      <dgm:prSet presAssocID="{FBF4026E-BE62-44CF-A1C5-033C6E14741C}" presName="sibTrans" presStyleLbl="sibTrans2D1" presStyleIdx="6" presStyleCnt="7"/>
      <dgm:spPr/>
      <dgm:t>
        <a:bodyPr/>
        <a:lstStyle/>
        <a:p>
          <a:endParaRPr lang="es-PY"/>
        </a:p>
      </dgm:t>
    </dgm:pt>
    <dgm:pt modelId="{0B02B1F1-1F6B-4138-B456-F909EB3EF3D7}" type="pres">
      <dgm:prSet presAssocID="{FBF4026E-BE62-44CF-A1C5-033C6E14741C}" presName="connectorText" presStyleLbl="sibTrans2D1" presStyleIdx="6" presStyleCnt="7"/>
      <dgm:spPr/>
      <dgm:t>
        <a:bodyPr/>
        <a:lstStyle/>
        <a:p>
          <a:endParaRPr lang="es-PY"/>
        </a:p>
      </dgm:t>
    </dgm:pt>
    <dgm:pt modelId="{52E98EC2-8105-4937-8357-265A45ACAE37}" type="pres">
      <dgm:prSet presAssocID="{2376B8D3-7043-40FC-937F-FD613C4DE34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PY"/>
        </a:p>
      </dgm:t>
    </dgm:pt>
  </dgm:ptLst>
  <dgm:cxnLst>
    <dgm:cxn modelId="{76665A5E-5154-4387-BAB9-78FB32B22093}" srcId="{5DEE3C77-BE6C-466F-9FC1-D86762D25BE8}" destId="{3A0D361E-AB20-428E-932E-07449C95D15F}" srcOrd="0" destOrd="0" parTransId="{DF2C7B23-8C82-4E27-A51B-0816F6888F86}" sibTransId="{B690B266-8879-43E6-9BAA-39E0FF7EF012}"/>
    <dgm:cxn modelId="{3946AD84-D8A2-4527-B089-A019C3FD5AAC}" type="presOf" srcId="{FBF4026E-BE62-44CF-A1C5-033C6E14741C}" destId="{0B02B1F1-1F6B-4138-B456-F909EB3EF3D7}" srcOrd="1" destOrd="0" presId="urn:microsoft.com/office/officeart/2005/8/layout/process5"/>
    <dgm:cxn modelId="{CF35EE6A-9F6C-4BE4-867C-B0C262871085}" srcId="{E1405BF1-B625-44E2-A976-168650F9B56E}" destId="{A58C0DD2-8369-44AB-A499-F4591935509A}" srcOrd="0" destOrd="0" parTransId="{48FEFFB3-BE9B-4E22-8B8A-28B5D66E6DCA}" sibTransId="{E45941B6-8683-41C9-97F1-9DD26554A81B}"/>
    <dgm:cxn modelId="{BF3B1D22-7018-4EFE-A264-AF637E0C6ADB}" type="presOf" srcId="{6489135C-351E-4C6B-B751-65C095CA92DB}" destId="{1F2A9C44-AB45-4EC4-9C01-E7F346A7C34A}" srcOrd="0" destOrd="0" presId="urn:microsoft.com/office/officeart/2005/8/layout/process5"/>
    <dgm:cxn modelId="{74A57C48-6484-4018-AC8D-535D04BCFEAE}" type="presOf" srcId="{2932EE72-65AC-4FA6-AF42-EBD731F18AE2}" destId="{1F2A9C44-AB45-4EC4-9C01-E7F346A7C34A}" srcOrd="0" destOrd="1" presId="urn:microsoft.com/office/officeart/2005/8/layout/process5"/>
    <dgm:cxn modelId="{A708A6B5-CC4F-44C3-B4DD-18BE582AE329}" type="presOf" srcId="{E96B9178-5665-4059-9ED4-5E7C575E9EFF}" destId="{B98C8D01-A802-4A1C-8DAE-37650CE78C8A}" srcOrd="0" destOrd="1" presId="urn:microsoft.com/office/officeart/2005/8/layout/process5"/>
    <dgm:cxn modelId="{A9CD5D51-BB0B-4887-82DB-6EFC5503426A}" type="presOf" srcId="{896A8DEF-BB03-449C-8ABE-7B5B7E7CDFAC}" destId="{B98C8D01-A802-4A1C-8DAE-37650CE78C8A}" srcOrd="0" destOrd="0" presId="urn:microsoft.com/office/officeart/2005/8/layout/process5"/>
    <dgm:cxn modelId="{279A2089-ACE6-425F-A3BC-CEC0F4B11B20}" type="presOf" srcId="{CAD7B6EA-8837-414D-B956-D92F7E28CBCE}" destId="{4C26D948-74A6-4C8C-9C0A-CD95C000DF29}" srcOrd="0" destOrd="0" presId="urn:microsoft.com/office/officeart/2005/8/layout/process5"/>
    <dgm:cxn modelId="{71FC1585-AEA2-4D1A-AF41-D578A4C36FD7}" srcId="{4EEC0FD7-F520-4A17-BE44-422AB0CB39E5}" destId="{64402925-647A-4342-979E-A4A217F085A3}" srcOrd="0" destOrd="0" parTransId="{19375EE9-06DE-49F6-B34E-BED76D5D7DC2}" sibTransId="{37A04071-843A-469C-BA64-515A8E3F1D39}"/>
    <dgm:cxn modelId="{E43416DD-15D6-4522-806D-7DF88EB216E2}" srcId="{6489135C-351E-4C6B-B751-65C095CA92DB}" destId="{A2A91C82-8222-4085-BDCF-1146D5B45D77}" srcOrd="1" destOrd="0" parTransId="{C6CD21B9-4F2F-40BC-9A35-3ECD36B1410C}" sibTransId="{0570499D-FC58-4C65-A350-E9DC7A30FACF}"/>
    <dgm:cxn modelId="{71A8B157-1D25-498F-B90B-640FA6E20712}" type="presOf" srcId="{4EEC0FD7-F520-4A17-BE44-422AB0CB39E5}" destId="{8694EB09-19DA-431C-8B10-37DF686D09FC}" srcOrd="0" destOrd="0" presId="urn:microsoft.com/office/officeart/2005/8/layout/process5"/>
    <dgm:cxn modelId="{E7443457-4A9F-4D7E-8F61-4391F1716717}" type="presOf" srcId="{CECAD560-2475-4278-A7D2-12BFFAD4BEDB}" destId="{F8BF6691-234A-4FDC-8B09-AAAD03C9A684}" srcOrd="1" destOrd="0" presId="urn:microsoft.com/office/officeart/2005/8/layout/process5"/>
    <dgm:cxn modelId="{1DC565A1-8A21-48B2-9E58-3AD818922E2D}" srcId="{CAD7B6EA-8837-414D-B956-D92F7E28CBCE}" destId="{896A8DEF-BB03-449C-8ABE-7B5B7E7CDFAC}" srcOrd="4" destOrd="0" parTransId="{D4C7BFC5-0A81-4C33-AF02-D10F2CDA1071}" sibTransId="{65251412-C778-4031-8ADD-D9E6C2F30D59}"/>
    <dgm:cxn modelId="{70E44001-B2CD-4096-95FD-9E89C3837DC2}" type="presOf" srcId="{65251412-C778-4031-8ADD-D9E6C2F30D59}" destId="{4CEA5E74-AD4D-4199-BD6E-27D00D11D86F}" srcOrd="0" destOrd="0" presId="urn:microsoft.com/office/officeart/2005/8/layout/process5"/>
    <dgm:cxn modelId="{612AABCE-4D8E-4B6B-BD18-7064251B1FF8}" type="presOf" srcId="{D69AC1DE-EB48-4788-A7F0-1CBED70FDD5C}" destId="{ACB0ED7C-24DC-4C62-9A01-00084D92E37E}" srcOrd="0" destOrd="1" presId="urn:microsoft.com/office/officeart/2005/8/layout/process5"/>
    <dgm:cxn modelId="{8CD52555-50BC-4C1A-A359-BB2E3BB0C01A}" type="presOf" srcId="{79277AD4-52F0-41BB-BEE2-91DD6F5D1866}" destId="{73B86CEA-825E-47C5-9F50-00DC211F30BA}" srcOrd="0" destOrd="0" presId="urn:microsoft.com/office/officeart/2005/8/layout/process5"/>
    <dgm:cxn modelId="{5E7C6E56-C3C8-46C9-BED3-B30706361AF6}" type="presOf" srcId="{0CE7D1BB-E404-413A-9994-8F727529884B}" destId="{52E98EC2-8105-4937-8357-265A45ACAE37}" srcOrd="0" destOrd="1" presId="urn:microsoft.com/office/officeart/2005/8/layout/process5"/>
    <dgm:cxn modelId="{AD64BEC7-E1D9-4EA8-BD98-B30D187A9120}" type="presOf" srcId="{A2A91C82-8222-4085-BDCF-1146D5B45D77}" destId="{1F2A9C44-AB45-4EC4-9C01-E7F346A7C34A}" srcOrd="0" destOrd="2" presId="urn:microsoft.com/office/officeart/2005/8/layout/process5"/>
    <dgm:cxn modelId="{82231ABD-9452-4A7E-95C4-4EB6D21572FA}" type="presOf" srcId="{65251412-C778-4031-8ADD-D9E6C2F30D59}" destId="{8D53B573-2809-4F70-AB66-52C30A5FB628}" srcOrd="1" destOrd="0" presId="urn:microsoft.com/office/officeart/2005/8/layout/process5"/>
    <dgm:cxn modelId="{E2489E7F-6B21-4663-9AF7-3A56620F7CEE}" type="presOf" srcId="{1C4EE3C1-34ED-47BB-8605-9D9FE3A0BC91}" destId="{ACB0ED7C-24DC-4C62-9A01-00084D92E37E}" srcOrd="0" destOrd="0" presId="urn:microsoft.com/office/officeart/2005/8/layout/process5"/>
    <dgm:cxn modelId="{6A0480B6-BB13-4926-AA85-F446B56FA8AA}" type="presOf" srcId="{79277AD4-52F0-41BB-BEE2-91DD6F5D1866}" destId="{CCF521B9-E3D5-4378-B03D-1E431DA730B0}" srcOrd="1" destOrd="0" presId="urn:microsoft.com/office/officeart/2005/8/layout/process5"/>
    <dgm:cxn modelId="{89003291-053B-45DC-8A0D-5C691718B6A6}" type="presOf" srcId="{B881A959-89F4-4034-9156-876F298B0B56}" destId="{73EBE60A-2114-4678-A715-543CFA27CF28}" srcOrd="0" destOrd="0" presId="urn:microsoft.com/office/officeart/2005/8/layout/process5"/>
    <dgm:cxn modelId="{C7BD7957-1EA9-48E5-AD26-75951ADC3400}" srcId="{CAD7B6EA-8837-414D-B956-D92F7E28CBCE}" destId="{E1405BF1-B625-44E2-A976-168650F9B56E}" srcOrd="1" destOrd="0" parTransId="{8E51BEFE-6620-401E-95CD-20C1063F5773}" sibTransId="{CECAD560-2475-4278-A7D2-12BFFAD4BEDB}"/>
    <dgm:cxn modelId="{114E8739-1A11-4B09-9409-48934614AF2D}" type="presOf" srcId="{E1405BF1-B625-44E2-A976-168650F9B56E}" destId="{759EA583-4BC6-47D1-A971-7C521DB39A4E}" srcOrd="0" destOrd="0" presId="urn:microsoft.com/office/officeart/2005/8/layout/process5"/>
    <dgm:cxn modelId="{394C9F0F-A563-4B0C-8E6E-E1CF907554B7}" type="presOf" srcId="{B881A959-89F4-4034-9156-876F298B0B56}" destId="{5C0284E0-B066-4BF6-AE8D-A4F85768735A}" srcOrd="1" destOrd="0" presId="urn:microsoft.com/office/officeart/2005/8/layout/process5"/>
    <dgm:cxn modelId="{A12AECC3-28B7-47E0-9B11-5CCF8A583221}" type="presOf" srcId="{CECAD560-2475-4278-A7D2-12BFFAD4BEDB}" destId="{073E0C49-3A28-4792-8E6E-EAE743749169}" srcOrd="0" destOrd="0" presId="urn:microsoft.com/office/officeart/2005/8/layout/process5"/>
    <dgm:cxn modelId="{21F63DD4-BBC8-4803-BDC6-8BB976A4B86F}" type="presOf" srcId="{5DEE3C77-BE6C-466F-9FC1-D86762D25BE8}" destId="{6E4F5090-1AFD-41F3-AF4A-374597E752C6}" srcOrd="0" destOrd="0" presId="urn:microsoft.com/office/officeart/2005/8/layout/process5"/>
    <dgm:cxn modelId="{6516E195-E79B-40AF-BD57-C8DCCB01A1F5}" srcId="{1C4EE3C1-34ED-47BB-8605-9D9FE3A0BC91}" destId="{D69AC1DE-EB48-4788-A7F0-1CBED70FDD5C}" srcOrd="0" destOrd="0" parTransId="{EE963B67-CF5E-43AD-A064-989FD24093E9}" sibTransId="{51476CF4-114B-42B2-8001-05464CA41542}"/>
    <dgm:cxn modelId="{76B395DA-F35B-46F7-BA9E-1A33F1E893EB}" srcId="{CAD7B6EA-8837-414D-B956-D92F7E28CBCE}" destId="{6489135C-351E-4C6B-B751-65C095CA92DB}" srcOrd="2" destOrd="0" parTransId="{9264657A-1F96-460A-AF55-124BD04C514C}" sibTransId="{76E68815-2858-4202-9069-0DDABB2314B5}"/>
    <dgm:cxn modelId="{05F70582-8584-45AF-8222-E29087FBCD1A}" srcId="{CAD7B6EA-8837-414D-B956-D92F7E28CBCE}" destId="{2376B8D3-7043-40FC-937F-FD613C4DE346}" srcOrd="7" destOrd="0" parTransId="{86853063-BE78-4842-8B1B-FBACA06B45DA}" sibTransId="{F6C4DE8E-F121-4AA0-B42C-79951BC0D4C5}"/>
    <dgm:cxn modelId="{F33ABF43-D70B-4D4D-83CF-ABEACD5894AC}" srcId="{ACAD8070-27C1-4BDF-A076-0D89CFF424F5}" destId="{C7712D7A-609D-4AA1-B438-28DF3C18515D}" srcOrd="0" destOrd="0" parTransId="{A37BCEC3-C7C4-4AE3-AA6C-AEA03E57286A}" sibTransId="{B352ABB1-7D8B-4D1C-B745-D3266623DDCD}"/>
    <dgm:cxn modelId="{A9C09125-C166-4850-93B6-190C3F29A1F7}" srcId="{CAD7B6EA-8837-414D-B956-D92F7E28CBCE}" destId="{ACAD8070-27C1-4BDF-A076-0D89CFF424F5}" srcOrd="3" destOrd="0" parTransId="{36C053FC-B8DC-4C17-BA09-DC3B35ABE841}" sibTransId="{67A5F0C2-17E2-44E8-B2CF-D8C9CF2BAB5B}"/>
    <dgm:cxn modelId="{CB6E1A90-4E1E-417F-B125-EB430D957CE0}" type="presOf" srcId="{76E68815-2858-4202-9069-0DDABB2314B5}" destId="{5C7BCC37-2BF4-408C-A8C9-4AAE8E25AFDE}" srcOrd="0" destOrd="0" presId="urn:microsoft.com/office/officeart/2005/8/layout/process5"/>
    <dgm:cxn modelId="{EFA90D3A-0C7E-4E8E-9C14-7645F35F9104}" srcId="{2376B8D3-7043-40FC-937F-FD613C4DE346}" destId="{0CE7D1BB-E404-413A-9994-8F727529884B}" srcOrd="0" destOrd="0" parTransId="{DAFBA04F-BE38-4C79-BC67-F39BF3A0B73A}" sibTransId="{F8432F9E-F5C5-417C-9153-A5E5C120C844}"/>
    <dgm:cxn modelId="{77C0B68B-A8B3-42AB-BA1D-5B34CBF6788A}" type="presOf" srcId="{ACAD8070-27C1-4BDF-A076-0D89CFF424F5}" destId="{879AD9A7-ADDA-4905-BC51-B01A4287741E}" srcOrd="0" destOrd="0" presId="urn:microsoft.com/office/officeart/2005/8/layout/process5"/>
    <dgm:cxn modelId="{F3A0B1AC-A9E7-4720-9097-1A6B0667B120}" srcId="{896A8DEF-BB03-449C-8ABE-7B5B7E7CDFAC}" destId="{E96B9178-5665-4059-9ED4-5E7C575E9EFF}" srcOrd="0" destOrd="0" parTransId="{FD6A21F0-FE14-4833-A6BC-4757D17D8E05}" sibTransId="{C10D704F-0AF8-4B12-90AF-7B6B71E97CE2}"/>
    <dgm:cxn modelId="{538CA6E3-3F6D-45D6-841E-6A8122839988}" srcId="{CAD7B6EA-8837-414D-B956-D92F7E28CBCE}" destId="{1C4EE3C1-34ED-47BB-8605-9D9FE3A0BC91}" srcOrd="5" destOrd="0" parTransId="{F429CE8F-2532-41E8-A3BE-8E22CBD83606}" sibTransId="{79277AD4-52F0-41BB-BEE2-91DD6F5D1866}"/>
    <dgm:cxn modelId="{06558616-1C76-496C-9573-A9535F1E98B5}" type="presOf" srcId="{76E68815-2858-4202-9069-0DDABB2314B5}" destId="{0FB94AB7-9963-44E1-BECA-0CBF202F2FBC}" srcOrd="1" destOrd="0" presId="urn:microsoft.com/office/officeart/2005/8/layout/process5"/>
    <dgm:cxn modelId="{1DE0C7CB-CA0C-42E3-8109-8BFA896F8C6F}" srcId="{CAD7B6EA-8837-414D-B956-D92F7E28CBCE}" destId="{5DEE3C77-BE6C-466F-9FC1-D86762D25BE8}" srcOrd="0" destOrd="0" parTransId="{3F4C944C-7651-48CB-AE1E-025E7F59A2A8}" sibTransId="{B881A959-89F4-4034-9156-876F298B0B56}"/>
    <dgm:cxn modelId="{EF4CA1B1-8A60-408B-A0E8-6B2CF823C7B5}" srcId="{CAD7B6EA-8837-414D-B956-D92F7E28CBCE}" destId="{4EEC0FD7-F520-4A17-BE44-422AB0CB39E5}" srcOrd="6" destOrd="0" parTransId="{CCC04B31-A501-44B2-9869-579342FFD332}" sibTransId="{FBF4026E-BE62-44CF-A1C5-033C6E14741C}"/>
    <dgm:cxn modelId="{24B6EE1E-86AD-47B8-861E-F554F2E040F5}" type="presOf" srcId="{67A5F0C2-17E2-44E8-B2CF-D8C9CF2BAB5B}" destId="{570CCC3B-0DD3-4ABB-B28B-5EF20F410414}" srcOrd="0" destOrd="0" presId="urn:microsoft.com/office/officeart/2005/8/layout/process5"/>
    <dgm:cxn modelId="{5B349DD3-9091-4253-BD4A-2A0291D25C29}" type="presOf" srcId="{2376B8D3-7043-40FC-937F-FD613C4DE346}" destId="{52E98EC2-8105-4937-8357-265A45ACAE37}" srcOrd="0" destOrd="0" presId="urn:microsoft.com/office/officeart/2005/8/layout/process5"/>
    <dgm:cxn modelId="{406BA7FA-407B-4D15-B671-8BD63E994F63}" srcId="{6489135C-351E-4C6B-B751-65C095CA92DB}" destId="{2932EE72-65AC-4FA6-AF42-EBD731F18AE2}" srcOrd="0" destOrd="0" parTransId="{1369CDC6-4836-40A7-811A-04D35333B92A}" sibTransId="{2EAD7AE0-7268-4F76-9D30-B29CFBDA2A77}"/>
    <dgm:cxn modelId="{DCA2F224-D76C-41EC-9883-267E501810EB}" type="presOf" srcId="{3A0D361E-AB20-428E-932E-07449C95D15F}" destId="{6E4F5090-1AFD-41F3-AF4A-374597E752C6}" srcOrd="0" destOrd="1" presId="urn:microsoft.com/office/officeart/2005/8/layout/process5"/>
    <dgm:cxn modelId="{040184BA-809D-4A6C-85B9-4315ABF8B0AB}" type="presOf" srcId="{C7712D7A-609D-4AA1-B438-28DF3C18515D}" destId="{879AD9A7-ADDA-4905-BC51-B01A4287741E}" srcOrd="0" destOrd="1" presId="urn:microsoft.com/office/officeart/2005/8/layout/process5"/>
    <dgm:cxn modelId="{CE9BC6CA-B63E-40D8-9B31-9047DAF6231C}" type="presOf" srcId="{A58C0DD2-8369-44AB-A499-F4591935509A}" destId="{759EA583-4BC6-47D1-A971-7C521DB39A4E}" srcOrd="0" destOrd="1" presId="urn:microsoft.com/office/officeart/2005/8/layout/process5"/>
    <dgm:cxn modelId="{11BAE54C-0DE3-4422-8F01-1D61A67A3494}" type="presOf" srcId="{64402925-647A-4342-979E-A4A217F085A3}" destId="{8694EB09-19DA-431C-8B10-37DF686D09FC}" srcOrd="0" destOrd="1" presId="urn:microsoft.com/office/officeart/2005/8/layout/process5"/>
    <dgm:cxn modelId="{2435685B-4C98-49F4-B016-A898A7A8FED2}" type="presOf" srcId="{67A5F0C2-17E2-44E8-B2CF-D8C9CF2BAB5B}" destId="{7389E988-8C3F-4B0A-98CF-1C53306BC3B2}" srcOrd="1" destOrd="0" presId="urn:microsoft.com/office/officeart/2005/8/layout/process5"/>
    <dgm:cxn modelId="{BE5E8A97-295E-4261-AE57-72533FBC102D}" type="presOf" srcId="{FBF4026E-BE62-44CF-A1C5-033C6E14741C}" destId="{A23EBCB7-EC05-4994-AA83-427882CA1C05}" srcOrd="0" destOrd="0" presId="urn:microsoft.com/office/officeart/2005/8/layout/process5"/>
    <dgm:cxn modelId="{A50E1FBD-2363-496B-B9EE-F72454915925}" type="presParOf" srcId="{4C26D948-74A6-4C8C-9C0A-CD95C000DF29}" destId="{6E4F5090-1AFD-41F3-AF4A-374597E752C6}" srcOrd="0" destOrd="0" presId="urn:microsoft.com/office/officeart/2005/8/layout/process5"/>
    <dgm:cxn modelId="{28D9E730-CA84-4174-9811-C70895CEB23E}" type="presParOf" srcId="{4C26D948-74A6-4C8C-9C0A-CD95C000DF29}" destId="{73EBE60A-2114-4678-A715-543CFA27CF28}" srcOrd="1" destOrd="0" presId="urn:microsoft.com/office/officeart/2005/8/layout/process5"/>
    <dgm:cxn modelId="{1D0335DC-6C57-4B3C-B390-B53A2BD151AA}" type="presParOf" srcId="{73EBE60A-2114-4678-A715-543CFA27CF28}" destId="{5C0284E0-B066-4BF6-AE8D-A4F85768735A}" srcOrd="0" destOrd="0" presId="urn:microsoft.com/office/officeart/2005/8/layout/process5"/>
    <dgm:cxn modelId="{48FDED36-F3ED-48AA-98F8-613D3A3E0DCE}" type="presParOf" srcId="{4C26D948-74A6-4C8C-9C0A-CD95C000DF29}" destId="{759EA583-4BC6-47D1-A971-7C521DB39A4E}" srcOrd="2" destOrd="0" presId="urn:microsoft.com/office/officeart/2005/8/layout/process5"/>
    <dgm:cxn modelId="{36253892-9CF9-40A5-A61F-54585437E039}" type="presParOf" srcId="{4C26D948-74A6-4C8C-9C0A-CD95C000DF29}" destId="{073E0C49-3A28-4792-8E6E-EAE743749169}" srcOrd="3" destOrd="0" presId="urn:microsoft.com/office/officeart/2005/8/layout/process5"/>
    <dgm:cxn modelId="{D5B16A35-C951-4201-BBB4-C3A0982608B6}" type="presParOf" srcId="{073E0C49-3A28-4792-8E6E-EAE743749169}" destId="{F8BF6691-234A-4FDC-8B09-AAAD03C9A684}" srcOrd="0" destOrd="0" presId="urn:microsoft.com/office/officeart/2005/8/layout/process5"/>
    <dgm:cxn modelId="{1C2D8E41-6037-4D78-AA47-00AF79768704}" type="presParOf" srcId="{4C26D948-74A6-4C8C-9C0A-CD95C000DF29}" destId="{1F2A9C44-AB45-4EC4-9C01-E7F346A7C34A}" srcOrd="4" destOrd="0" presId="urn:microsoft.com/office/officeart/2005/8/layout/process5"/>
    <dgm:cxn modelId="{CE35A7A5-E631-4CB8-AA8A-17661895CA55}" type="presParOf" srcId="{4C26D948-74A6-4C8C-9C0A-CD95C000DF29}" destId="{5C7BCC37-2BF4-408C-A8C9-4AAE8E25AFDE}" srcOrd="5" destOrd="0" presId="urn:microsoft.com/office/officeart/2005/8/layout/process5"/>
    <dgm:cxn modelId="{B551CC4A-8027-47A5-837C-4EC1FAA64104}" type="presParOf" srcId="{5C7BCC37-2BF4-408C-A8C9-4AAE8E25AFDE}" destId="{0FB94AB7-9963-44E1-BECA-0CBF202F2FBC}" srcOrd="0" destOrd="0" presId="urn:microsoft.com/office/officeart/2005/8/layout/process5"/>
    <dgm:cxn modelId="{8FFF0266-72AB-46A6-BF7B-52D2353DB934}" type="presParOf" srcId="{4C26D948-74A6-4C8C-9C0A-CD95C000DF29}" destId="{879AD9A7-ADDA-4905-BC51-B01A4287741E}" srcOrd="6" destOrd="0" presId="urn:microsoft.com/office/officeart/2005/8/layout/process5"/>
    <dgm:cxn modelId="{69D16415-287A-498E-96BB-7EAD7D8F3472}" type="presParOf" srcId="{4C26D948-74A6-4C8C-9C0A-CD95C000DF29}" destId="{570CCC3B-0DD3-4ABB-B28B-5EF20F410414}" srcOrd="7" destOrd="0" presId="urn:microsoft.com/office/officeart/2005/8/layout/process5"/>
    <dgm:cxn modelId="{DB760B34-1439-4521-8654-5BD0FA9B776B}" type="presParOf" srcId="{570CCC3B-0DD3-4ABB-B28B-5EF20F410414}" destId="{7389E988-8C3F-4B0A-98CF-1C53306BC3B2}" srcOrd="0" destOrd="0" presId="urn:microsoft.com/office/officeart/2005/8/layout/process5"/>
    <dgm:cxn modelId="{089E098D-FC19-4D33-9797-51F5F630B4DB}" type="presParOf" srcId="{4C26D948-74A6-4C8C-9C0A-CD95C000DF29}" destId="{B98C8D01-A802-4A1C-8DAE-37650CE78C8A}" srcOrd="8" destOrd="0" presId="urn:microsoft.com/office/officeart/2005/8/layout/process5"/>
    <dgm:cxn modelId="{D1891294-60B5-401F-B0EF-F7DAF4DF3775}" type="presParOf" srcId="{4C26D948-74A6-4C8C-9C0A-CD95C000DF29}" destId="{4CEA5E74-AD4D-4199-BD6E-27D00D11D86F}" srcOrd="9" destOrd="0" presId="urn:microsoft.com/office/officeart/2005/8/layout/process5"/>
    <dgm:cxn modelId="{490031B4-2BD0-4014-AA8C-1D8EDC478318}" type="presParOf" srcId="{4CEA5E74-AD4D-4199-BD6E-27D00D11D86F}" destId="{8D53B573-2809-4F70-AB66-52C30A5FB628}" srcOrd="0" destOrd="0" presId="urn:microsoft.com/office/officeart/2005/8/layout/process5"/>
    <dgm:cxn modelId="{8BB77CE1-B39D-421D-88CD-BEE319173E40}" type="presParOf" srcId="{4C26D948-74A6-4C8C-9C0A-CD95C000DF29}" destId="{ACB0ED7C-24DC-4C62-9A01-00084D92E37E}" srcOrd="10" destOrd="0" presId="urn:microsoft.com/office/officeart/2005/8/layout/process5"/>
    <dgm:cxn modelId="{18B9EE1B-A792-4192-807B-0AE9059E76F6}" type="presParOf" srcId="{4C26D948-74A6-4C8C-9C0A-CD95C000DF29}" destId="{73B86CEA-825E-47C5-9F50-00DC211F30BA}" srcOrd="11" destOrd="0" presId="urn:microsoft.com/office/officeart/2005/8/layout/process5"/>
    <dgm:cxn modelId="{4B4F978F-3063-40CE-847F-A6E91211FBED}" type="presParOf" srcId="{73B86CEA-825E-47C5-9F50-00DC211F30BA}" destId="{CCF521B9-E3D5-4378-B03D-1E431DA730B0}" srcOrd="0" destOrd="0" presId="urn:microsoft.com/office/officeart/2005/8/layout/process5"/>
    <dgm:cxn modelId="{C5B64F97-DD6B-40E2-AC93-F99C2597462B}" type="presParOf" srcId="{4C26D948-74A6-4C8C-9C0A-CD95C000DF29}" destId="{8694EB09-19DA-431C-8B10-37DF686D09FC}" srcOrd="12" destOrd="0" presId="urn:microsoft.com/office/officeart/2005/8/layout/process5"/>
    <dgm:cxn modelId="{CF3B46A9-EB87-4895-BEEE-673227F25C33}" type="presParOf" srcId="{4C26D948-74A6-4C8C-9C0A-CD95C000DF29}" destId="{A23EBCB7-EC05-4994-AA83-427882CA1C05}" srcOrd="13" destOrd="0" presId="urn:microsoft.com/office/officeart/2005/8/layout/process5"/>
    <dgm:cxn modelId="{51EDE59A-23FD-43ED-BADC-25BE4BAE3727}" type="presParOf" srcId="{A23EBCB7-EC05-4994-AA83-427882CA1C05}" destId="{0B02B1F1-1F6B-4138-B456-F909EB3EF3D7}" srcOrd="0" destOrd="0" presId="urn:microsoft.com/office/officeart/2005/8/layout/process5"/>
    <dgm:cxn modelId="{EA2FA89E-A9E3-47AA-BCE6-F54E652A47CA}" type="presParOf" srcId="{4C26D948-74A6-4C8C-9C0A-CD95C000DF29}" destId="{52E98EC2-8105-4937-8357-265A45ACAE37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E46A70-5A7F-4266-B17C-27C8649BF26B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Y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Y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3EE5DC-B2F5-4AD1-86D6-BA78A8232B7C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6E2704-7E23-4E2B-8943-AB72714FC0A8}" type="slidenum">
              <a:rPr lang="es-PY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P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B884F-26F8-4060-AB02-B24167B778E2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17F0C-9B88-4ACF-8FD1-E414F1944B05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B0914-5122-442E-8088-56D4940E9F94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47C9A-B957-4FEE-A5EA-A6C5AC81C58D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F76D1-35A3-4D0D-9ADC-82165D96C5FE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3BA6B-FD2D-4FD3-8B9C-BEECA48BCDD9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A971B-A093-43B8-811D-BB1D50C33D75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EB082-9A84-422B-A969-E26426254A29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56BE-7032-4EFA-8715-7DB822C0AD94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04692-462B-4DDF-979C-339C54459085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E05A-4B0A-4791-A022-D03C1E9B3923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EA99B-E2D6-4BD7-A054-C45729869CE9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9F8B2-3BC1-4513-9DD6-0A540EB6198A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AB84-2A14-4AE3-A8CC-9C474B50E410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21B45-1FFD-41BA-B867-0C313ACBDC2A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454BF-C630-4C24-B3D2-8B70BC69692B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8A83D-F841-4134-ABA9-4C23DC5127EC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E242-B88C-4A7E-9B75-BDF87BEC99EC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8642-7D12-40D1-87B9-0F6CA9342677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1DC3-D735-41E7-AFE5-5F6B383D9951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5028D-AB65-42D4-A535-6AF1232EBF01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5941-0C27-49E1-9B30-2EAB3319A48C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D6B895-328E-44B9-BED7-0C7BC6D801C0}" type="datetimeFigureOut">
              <a:rPr lang="es-PY"/>
              <a:pPr>
                <a:defRPr/>
              </a:pPr>
              <a:t>29/10/2015</a:t>
            </a:fld>
            <a:endParaRPr lang="es-P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P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22F936-4AE5-495E-A03F-847CCEC8CFF1}" type="slidenum">
              <a:rPr lang="es-PY"/>
              <a:pPr>
                <a:defRPr/>
              </a:pPr>
              <a:t>‹#›</a:t>
            </a:fld>
            <a:endParaRPr lang="es-P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ctrTitle"/>
          </p:nvPr>
        </p:nvSpPr>
        <p:spPr>
          <a:xfrm>
            <a:off x="958850" y="1641475"/>
            <a:ext cx="7197725" cy="2306638"/>
          </a:xfrm>
        </p:spPr>
        <p:txBody>
          <a:bodyPr/>
          <a:lstStyle/>
          <a:p>
            <a:r>
              <a:rPr lang="es-PY" sz="4800" b="1" smtClean="0">
                <a:solidFill>
                  <a:srgbClr val="800000"/>
                </a:solidFill>
              </a:rPr>
              <a:t>LA COMPRA PÚBLICA COMO INDUCTORA DEL DESARROLLO LOCAL</a:t>
            </a:r>
            <a:endParaRPr lang="es-PY" sz="6600" smtClean="0"/>
          </a:p>
        </p:txBody>
      </p:sp>
      <p:sp>
        <p:nvSpPr>
          <p:cNvPr id="14339" name="Subtítulo 2"/>
          <p:cNvSpPr>
            <a:spLocks noGrp="1"/>
          </p:cNvSpPr>
          <p:nvPr>
            <p:ph type="subTitle" idx="1"/>
          </p:nvPr>
        </p:nvSpPr>
        <p:spPr>
          <a:xfrm>
            <a:off x="2735263" y="5689600"/>
            <a:ext cx="3727450" cy="1020763"/>
          </a:xfrm>
        </p:spPr>
        <p:txBody>
          <a:bodyPr/>
          <a:lstStyle/>
          <a:p>
            <a:r>
              <a:rPr lang="es-PY" sz="2000" b="1" smtClean="0"/>
              <a:t>SANTIAGO JURE DOMANICZKY</a:t>
            </a:r>
          </a:p>
          <a:p>
            <a:r>
              <a:rPr lang="es-PY" sz="2000" smtClean="0"/>
              <a:t>Director Nacional</a:t>
            </a:r>
          </a:p>
          <a:p>
            <a:endParaRPr lang="es-PY" sz="200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2112963" y="3922713"/>
            <a:ext cx="4972050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71500" indent="-5715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Agricultura </a:t>
            </a:r>
            <a:r>
              <a:rPr lang="es-PY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familiar</a:t>
            </a:r>
          </a:p>
          <a:p>
            <a:pPr marL="571500" indent="-5715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sz="4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Finanpyme</a:t>
            </a:r>
            <a:endParaRPr lang="es-PY" sz="4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2463" y="2352675"/>
            <a:ext cx="55641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 smtClean="0">
                <a:solidFill>
                  <a:srgbClr val="1F2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</a:t>
            </a:r>
            <a:endParaRPr lang="es-PY" b="1" dirty="0">
              <a:solidFill>
                <a:srgbClr val="1F2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El </a:t>
            </a:r>
            <a:r>
              <a:rPr lang="es-PY" dirty="0">
                <a:solidFill>
                  <a:prstClr val="black"/>
                </a:solidFill>
              </a:rPr>
              <a:t>E</a:t>
            </a:r>
            <a:r>
              <a:rPr lang="es-PY" dirty="0" smtClean="0">
                <a:solidFill>
                  <a:prstClr val="black"/>
                </a:solidFill>
              </a:rPr>
              <a:t>stado Paraguayo no siempre está en condiciones de pagar a sus proveedores puntualmente.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Las MIPYMES no tienen la capacidad financiera para soportar estos largos plazos de pago.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Consecuencia: muchas MIPYMES quedan excluidas del sistema de compras públicas.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PY" dirty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P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 smtClean="0">
                <a:solidFill>
                  <a:srgbClr val="1F2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FINANPYME</a:t>
            </a:r>
            <a:endParaRPr lang="es-PY" b="1" dirty="0">
              <a:solidFill>
                <a:srgbClr val="1F2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PY" sz="3000" b="1" dirty="0">
                <a:solidFill>
                  <a:srgbClr val="1F2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¿Qué es?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PY" dirty="0" smtClean="0"/>
              <a:t>Es un acuerdo a través del cual la </a:t>
            </a:r>
            <a:r>
              <a:rPr lang="es-PY" dirty="0"/>
              <a:t>DNCP y </a:t>
            </a:r>
            <a:r>
              <a:rPr lang="es-PY" dirty="0" smtClean="0"/>
              <a:t>el sector </a:t>
            </a:r>
            <a:r>
              <a:rPr lang="es-PY" dirty="0"/>
              <a:t>financiero privado se unen para apoyar a </a:t>
            </a:r>
            <a:r>
              <a:rPr lang="es-PY" dirty="0" smtClean="0"/>
              <a:t>las MIPYMES proveedoras </a:t>
            </a:r>
            <a:r>
              <a:rPr lang="es-PY" dirty="0"/>
              <a:t>del </a:t>
            </a:r>
            <a:r>
              <a:rPr lang="es-PY" dirty="0" smtClean="0"/>
              <a:t>Estado.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PY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PY" sz="3000" b="1" dirty="0">
                <a:solidFill>
                  <a:srgbClr val="1F2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¿Cómo?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PY" dirty="0" smtClean="0"/>
              <a:t>Brindando información que facilita </a:t>
            </a:r>
            <a:r>
              <a:rPr lang="es-PY" dirty="0"/>
              <a:t>el </a:t>
            </a:r>
            <a:r>
              <a:rPr lang="es-PY" dirty="0" smtClean="0"/>
              <a:t>acceso de </a:t>
            </a:r>
            <a:r>
              <a:rPr lang="es-PY" dirty="0"/>
              <a:t>las </a:t>
            </a:r>
            <a:r>
              <a:rPr lang="es-PY" dirty="0" smtClean="0"/>
              <a:t>MIPYMES a mecanismos de financiamiento </a:t>
            </a:r>
            <a:r>
              <a:rPr lang="es-PY" dirty="0"/>
              <a:t>que </a:t>
            </a:r>
            <a:r>
              <a:rPr lang="es-PY" dirty="0" smtClean="0"/>
              <a:t>les permitirán cumplir con </a:t>
            </a:r>
            <a:r>
              <a:rPr lang="es-PY" dirty="0"/>
              <a:t>un contrato suscripto con </a:t>
            </a:r>
            <a:r>
              <a:rPr lang="es-PY" dirty="0" smtClean="0"/>
              <a:t>alguna Institución </a:t>
            </a:r>
            <a:r>
              <a:rPr lang="es-PY" dirty="0"/>
              <a:t>Pública.</a:t>
            </a:r>
            <a:endParaRPr lang="es-PY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P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241300" y="2147888"/>
            <a:ext cx="8575675" cy="4054475"/>
          </a:xfrm>
          <a:prstGeom prst="roundRect">
            <a:avLst>
              <a:gd name="adj" fmla="val 294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Y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06375"/>
            <a:ext cx="7886700" cy="7874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 smtClean="0">
                <a:solidFill>
                  <a:srgbClr val="1F2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FUNCIONAMIENTO</a:t>
            </a:r>
            <a:endParaRPr lang="es-PY" b="1" dirty="0">
              <a:solidFill>
                <a:srgbClr val="1F2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Marcador de contenido 2"/>
          <p:cNvSpPr>
            <a:spLocks noGrp="1"/>
          </p:cNvSpPr>
          <p:nvPr>
            <p:ph idx="1"/>
          </p:nvPr>
        </p:nvSpPr>
        <p:spPr>
          <a:xfrm>
            <a:off x="628650" y="993775"/>
            <a:ext cx="7886700" cy="12985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s-PY" sz="2400" smtClean="0">
                <a:solidFill>
                  <a:srgbClr val="000000"/>
                </a:solidFill>
              </a:rPr>
              <a:t>La DNCP provee de un usuario y contraseña a las entidades financieras para que puedan acceder a su sistema y visualizar:</a:t>
            </a:r>
          </a:p>
          <a:p>
            <a:pPr marL="0" indent="0">
              <a:buFont typeface="Arial" charset="0"/>
              <a:buNone/>
            </a:pPr>
            <a:endParaRPr lang="es-PY" sz="240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225" y="2501900"/>
            <a:ext cx="1993900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25" y="2501900"/>
            <a:ext cx="1993900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9138" y="2501900"/>
            <a:ext cx="1993900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23038" y="2501900"/>
            <a:ext cx="1992312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8425"/>
            <a:ext cx="7886700" cy="9588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 smtClean="0">
                <a:solidFill>
                  <a:srgbClr val="1F2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VENTAJAS</a:t>
            </a:r>
            <a:endParaRPr lang="es-PY" b="1" dirty="0">
              <a:solidFill>
                <a:srgbClr val="1F2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0" y="1057275"/>
            <a:ext cx="8591550" cy="5119688"/>
          </a:xfrm>
        </p:spPr>
        <p:txBody>
          <a:bodyPr rtlCol="0">
            <a:normAutofit lnSpcReduction="10000"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b="1" dirty="0" smtClean="0">
                <a:solidFill>
                  <a:srgbClr val="1F2466"/>
                </a:solidFill>
              </a:rPr>
              <a:t>Para las MIPYMES:</a:t>
            </a: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Facilita </a:t>
            </a:r>
            <a:r>
              <a:rPr lang="es-PY" dirty="0">
                <a:solidFill>
                  <a:prstClr val="black"/>
                </a:solidFill>
              </a:rPr>
              <a:t>el acceso a </a:t>
            </a:r>
            <a:r>
              <a:rPr lang="es-PY" dirty="0" smtClean="0">
                <a:solidFill>
                  <a:prstClr val="black"/>
                </a:solidFill>
              </a:rPr>
              <a:t>créditos.</a:t>
            </a:r>
            <a:endParaRPr lang="es-PY" dirty="0">
              <a:solidFill>
                <a:prstClr val="black"/>
              </a:solidFill>
            </a:endParaRP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Incentiva </a:t>
            </a:r>
            <a:r>
              <a:rPr lang="es-PY" dirty="0">
                <a:solidFill>
                  <a:prstClr val="black"/>
                </a:solidFill>
              </a:rPr>
              <a:t>la </a:t>
            </a:r>
            <a:r>
              <a:rPr lang="es-PY" dirty="0" smtClean="0">
                <a:solidFill>
                  <a:prstClr val="black"/>
                </a:solidFill>
              </a:rPr>
              <a:t>participación.</a:t>
            </a:r>
            <a:endParaRPr lang="es-PY" dirty="0">
              <a:solidFill>
                <a:prstClr val="black"/>
              </a:solidFill>
            </a:endParaRP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Crea </a:t>
            </a:r>
            <a:r>
              <a:rPr lang="es-PY" dirty="0">
                <a:solidFill>
                  <a:prstClr val="black"/>
                </a:solidFill>
              </a:rPr>
              <a:t>nuevas oportunidades de </a:t>
            </a:r>
            <a:r>
              <a:rPr lang="es-PY" dirty="0" smtClean="0">
                <a:solidFill>
                  <a:prstClr val="black"/>
                </a:solidFill>
              </a:rPr>
              <a:t>negocios.</a:t>
            </a: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PY" dirty="0">
              <a:solidFill>
                <a:prstClr val="black"/>
              </a:solidFill>
            </a:endParaRPr>
          </a:p>
          <a:p>
            <a:pPr marL="342900" indent="-342900" algn="just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b="1" dirty="0">
                <a:solidFill>
                  <a:srgbClr val="1F2466"/>
                </a:solidFill>
              </a:rPr>
              <a:t>Para la DNCP/ESTADO:</a:t>
            </a: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>
                <a:solidFill>
                  <a:prstClr val="black"/>
                </a:solidFill>
              </a:rPr>
              <a:t>Aumenta la competencia en los procesos licitatorios.</a:t>
            </a: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Contribuye </a:t>
            </a:r>
            <a:r>
              <a:rPr lang="es-PY" dirty="0">
                <a:solidFill>
                  <a:prstClr val="black"/>
                </a:solidFill>
              </a:rPr>
              <a:t>con la </a:t>
            </a:r>
            <a:r>
              <a:rPr lang="es-PY" dirty="0" smtClean="0">
                <a:solidFill>
                  <a:prstClr val="black"/>
                </a:solidFill>
              </a:rPr>
              <a:t>formalización de las MIPYMES.</a:t>
            </a:r>
            <a:endParaRPr lang="es-PY" dirty="0">
              <a:solidFill>
                <a:prstClr val="black"/>
              </a:solidFill>
            </a:endParaRP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Contribuye </a:t>
            </a:r>
            <a:r>
              <a:rPr lang="es-PY" dirty="0">
                <a:solidFill>
                  <a:prstClr val="black"/>
                </a:solidFill>
              </a:rPr>
              <a:t>a la confiabilidad del </a:t>
            </a:r>
            <a:r>
              <a:rPr lang="es-PY" dirty="0" smtClean="0">
                <a:solidFill>
                  <a:prstClr val="black"/>
                </a:solidFill>
              </a:rPr>
              <a:t>sistema</a:t>
            </a:r>
            <a:r>
              <a:rPr lang="es-PY" dirty="0">
                <a:solidFill>
                  <a:prstClr val="black"/>
                </a:solidFill>
              </a:rPr>
              <a:t> </a:t>
            </a:r>
            <a:r>
              <a:rPr lang="es-PY" dirty="0" smtClean="0">
                <a:solidFill>
                  <a:prstClr val="black"/>
                </a:solidFill>
              </a:rPr>
              <a:t>nacional de compras.</a:t>
            </a: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PY" dirty="0"/>
          </a:p>
          <a:p>
            <a:pPr marL="342900" indent="-342900" algn="just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b="1" dirty="0">
                <a:solidFill>
                  <a:srgbClr val="1F2466"/>
                </a:solidFill>
              </a:rPr>
              <a:t>Para las Entidades Financieras:</a:t>
            </a: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Crea </a:t>
            </a:r>
            <a:r>
              <a:rPr lang="es-PY" dirty="0">
                <a:solidFill>
                  <a:prstClr val="black"/>
                </a:solidFill>
              </a:rPr>
              <a:t>un nuevo segmento de </a:t>
            </a:r>
            <a:r>
              <a:rPr lang="es-PY" dirty="0" smtClean="0">
                <a:solidFill>
                  <a:prstClr val="black"/>
                </a:solidFill>
              </a:rPr>
              <a:t>mercado.</a:t>
            </a:r>
            <a:endParaRPr lang="es-PY" dirty="0">
              <a:solidFill>
                <a:prstClr val="black"/>
              </a:solidFill>
            </a:endParaRP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Reduce </a:t>
            </a:r>
            <a:r>
              <a:rPr lang="es-PY" dirty="0">
                <a:solidFill>
                  <a:prstClr val="black"/>
                </a:solidFill>
              </a:rPr>
              <a:t>riesgos (acceso a información</a:t>
            </a:r>
            <a:r>
              <a:rPr lang="es-PY" dirty="0" smtClean="0">
                <a:solidFill>
                  <a:prstClr val="black"/>
                </a:solidFill>
              </a:rPr>
              <a:t>).</a:t>
            </a:r>
            <a:endParaRPr lang="es-PY" dirty="0">
              <a:solidFill>
                <a:prstClr val="black"/>
              </a:solidFill>
            </a:endParaRPr>
          </a:p>
          <a:p>
            <a:pPr marL="1257300" lvl="2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Genera </a:t>
            </a:r>
            <a:r>
              <a:rPr lang="es-PY" dirty="0">
                <a:solidFill>
                  <a:prstClr val="black"/>
                </a:solidFill>
              </a:rPr>
              <a:t>una oportunidad de </a:t>
            </a:r>
            <a:r>
              <a:rPr lang="es-PY" dirty="0" smtClean="0">
                <a:solidFill>
                  <a:prstClr val="black"/>
                </a:solidFill>
              </a:rPr>
              <a:t>comunicación/responsabilidad social.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8425"/>
            <a:ext cx="7886700" cy="9588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 smtClean="0">
                <a:solidFill>
                  <a:srgbClr val="1F24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 DATOS</a:t>
            </a:r>
            <a:endParaRPr lang="es-PY" b="1" dirty="0">
              <a:solidFill>
                <a:srgbClr val="1F24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2"/>
          <p:cNvGrpSpPr>
            <a:grpSpLocks/>
          </p:cNvGrpSpPr>
          <p:nvPr/>
        </p:nvGrpSpPr>
        <p:grpSpPr bwMode="auto">
          <a:xfrm>
            <a:off x="2455863" y="1379538"/>
            <a:ext cx="5586412" cy="962025"/>
            <a:chOff x="2352616" y="1380290"/>
            <a:chExt cx="5586329" cy="960893"/>
          </a:xfrm>
        </p:grpSpPr>
        <p:sp>
          <p:nvSpPr>
            <p:cNvPr id="29714" name="Rectángulo 3"/>
            <p:cNvSpPr>
              <a:spLocks noChangeArrowheads="1"/>
            </p:cNvSpPr>
            <p:nvPr/>
          </p:nvSpPr>
          <p:spPr bwMode="auto">
            <a:xfrm>
              <a:off x="3230230" y="1602518"/>
              <a:ext cx="37973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PY">
                  <a:latin typeface="Calibri" pitchFamily="34" charset="0"/>
                </a:rPr>
                <a:t>Instituciones bancarias/financieras suscribieron los acuerdos</a:t>
              </a:r>
            </a:p>
          </p:txBody>
        </p:sp>
        <p:sp>
          <p:nvSpPr>
            <p:cNvPr id="29715" name="Rectángulo 4"/>
            <p:cNvSpPr>
              <a:spLocks noChangeArrowheads="1"/>
            </p:cNvSpPr>
            <p:nvPr/>
          </p:nvSpPr>
          <p:spPr bwMode="auto">
            <a:xfrm>
              <a:off x="2352616" y="1510186"/>
              <a:ext cx="7874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s-PY" sz="4800" b="1">
                  <a:latin typeface="Calibri" pitchFamily="34" charset="0"/>
                </a:rPr>
                <a:t>5</a:t>
              </a:r>
              <a:endParaRPr lang="es-PY" sz="4800">
                <a:latin typeface="Calibri" pitchFamily="34" charset="0"/>
              </a:endParaRPr>
            </a:p>
          </p:txBody>
        </p:sp>
        <p:pic>
          <p:nvPicPr>
            <p:cNvPr id="2050" name="Picture 2" descr="https://image.freepik.com/iconos-gratis/banco-con-el-signo-de-dolar_318-6075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7068995" y="1380290"/>
              <a:ext cx="869950" cy="86995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1617663" y="2570163"/>
            <a:ext cx="6299200" cy="890587"/>
            <a:chOff x="1514416" y="2569892"/>
            <a:chExt cx="6151598" cy="891377"/>
          </a:xfrm>
        </p:grpSpPr>
        <p:sp>
          <p:nvSpPr>
            <p:cNvPr id="29711" name="Rectángulo 6"/>
            <p:cNvSpPr>
              <a:spLocks noChangeArrowheads="1"/>
            </p:cNvSpPr>
            <p:nvPr/>
          </p:nvSpPr>
          <p:spPr bwMode="auto">
            <a:xfrm>
              <a:off x="3230230" y="2722604"/>
              <a:ext cx="391795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PY">
                  <a:latin typeface="Calibri" pitchFamily="34" charset="0"/>
                </a:rPr>
                <a:t>Proveedores compartieron sus datos a las instituciones financieras</a:t>
              </a:r>
            </a:p>
          </p:txBody>
        </p:sp>
        <p:sp>
          <p:nvSpPr>
            <p:cNvPr id="29712" name="Rectángulo 7"/>
            <p:cNvSpPr>
              <a:spLocks noChangeArrowheads="1"/>
            </p:cNvSpPr>
            <p:nvPr/>
          </p:nvSpPr>
          <p:spPr bwMode="auto">
            <a:xfrm>
              <a:off x="1514416" y="2630272"/>
              <a:ext cx="16256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s-PY" sz="4800" b="1">
                  <a:latin typeface="Calibri" pitchFamily="34" charset="0"/>
                </a:rPr>
                <a:t>1.663</a:t>
              </a:r>
              <a:endParaRPr lang="es-PY" sz="4800">
                <a:latin typeface="Calibri" pitchFamily="34" charset="0"/>
              </a:endParaRPr>
            </a:p>
          </p:txBody>
        </p:sp>
        <p:pic>
          <p:nvPicPr>
            <p:cNvPr id="29713" name="Picture 4" descr="http://www.masrecovery.com.mx/attachments/Image/IMAGENES/icono_like-01.pn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ECECED"/>
                </a:clrFrom>
                <a:clrTo>
                  <a:srgbClr val="ECECE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10789" y="2569892"/>
              <a:ext cx="855225" cy="855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upo 8"/>
          <p:cNvGrpSpPr>
            <a:grpSpLocks/>
          </p:cNvGrpSpPr>
          <p:nvPr/>
        </p:nvGrpSpPr>
        <p:grpSpPr bwMode="auto">
          <a:xfrm>
            <a:off x="1622425" y="3840163"/>
            <a:ext cx="5233988" cy="831850"/>
            <a:chOff x="1518190" y="3840451"/>
            <a:chExt cx="5234744" cy="830997"/>
          </a:xfrm>
        </p:grpSpPr>
        <p:sp>
          <p:nvSpPr>
            <p:cNvPr id="29708" name="Rectángulo 10"/>
            <p:cNvSpPr>
              <a:spLocks noChangeArrowheads="1"/>
            </p:cNvSpPr>
            <p:nvPr/>
          </p:nvSpPr>
          <p:spPr bwMode="auto">
            <a:xfrm>
              <a:off x="3230230" y="3932783"/>
              <a:ext cx="325167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PY">
                  <a:latin typeface="Calibri" pitchFamily="34" charset="0"/>
                </a:rPr>
                <a:t>Empresas beneficiadas con créditos</a:t>
              </a:r>
            </a:p>
          </p:txBody>
        </p:sp>
        <p:sp>
          <p:nvSpPr>
            <p:cNvPr id="29709" name="Rectángulo 11"/>
            <p:cNvSpPr>
              <a:spLocks noChangeArrowheads="1"/>
            </p:cNvSpPr>
            <p:nvPr/>
          </p:nvSpPr>
          <p:spPr bwMode="auto">
            <a:xfrm>
              <a:off x="1518190" y="3840451"/>
              <a:ext cx="16256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s-PY" sz="4800" b="1">
                  <a:latin typeface="Calibri" pitchFamily="34" charset="0"/>
                </a:rPr>
                <a:t>31</a:t>
              </a:r>
              <a:endParaRPr lang="es-PY" sz="4800">
                <a:latin typeface="Calibri" pitchFamily="34" charset="0"/>
              </a:endParaRPr>
            </a:p>
          </p:txBody>
        </p:sp>
        <p:pic>
          <p:nvPicPr>
            <p:cNvPr id="2054" name="Picture 6" descr="https://pixabay.com/static/uploads/photo/2015/02/27/08/12/handshake-651818_640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959184" y="3913643"/>
              <a:ext cx="793750" cy="684609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grpSp>
        <p:nvGrpSpPr>
          <p:cNvPr id="10" name="Grupo 9"/>
          <p:cNvGrpSpPr>
            <a:grpSpLocks/>
          </p:cNvGrpSpPr>
          <p:nvPr/>
        </p:nvGrpSpPr>
        <p:grpSpPr bwMode="auto">
          <a:xfrm>
            <a:off x="434975" y="5008563"/>
            <a:ext cx="6878638" cy="914400"/>
            <a:chOff x="330740" y="5008795"/>
            <a:chExt cx="6879529" cy="914669"/>
          </a:xfrm>
        </p:grpSpPr>
        <p:sp>
          <p:nvSpPr>
            <p:cNvPr id="29705" name="Rectángulo 14"/>
            <p:cNvSpPr>
              <a:spLocks noChangeArrowheads="1"/>
            </p:cNvSpPr>
            <p:nvPr/>
          </p:nvSpPr>
          <p:spPr bwMode="auto">
            <a:xfrm>
              <a:off x="3230230" y="5331961"/>
              <a:ext cx="29751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PY">
                  <a:latin typeface="Calibri" pitchFamily="34" charset="0"/>
                </a:rPr>
                <a:t>Monto global de los créditos</a:t>
              </a:r>
            </a:p>
          </p:txBody>
        </p:sp>
        <p:sp>
          <p:nvSpPr>
            <p:cNvPr id="29706" name="Rectángulo 15"/>
            <p:cNvSpPr>
              <a:spLocks noChangeArrowheads="1"/>
            </p:cNvSpPr>
            <p:nvPr/>
          </p:nvSpPr>
          <p:spPr bwMode="auto">
            <a:xfrm>
              <a:off x="330740" y="5142965"/>
              <a:ext cx="280927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s-PY" sz="2000" b="1">
                  <a:latin typeface="Calibri" pitchFamily="34" charset="0"/>
                </a:rPr>
                <a:t>USD </a:t>
              </a:r>
              <a:r>
                <a:rPr lang="es-PY" sz="3600" b="1">
                  <a:latin typeface="Calibri" pitchFamily="34" charset="0"/>
                </a:rPr>
                <a:t>1.190.697</a:t>
              </a:r>
              <a:endParaRPr lang="es-PY" sz="3600">
                <a:latin typeface="Calibri" pitchFamily="34" charset="0"/>
              </a:endParaRPr>
            </a:p>
          </p:txBody>
        </p:sp>
        <p:pic>
          <p:nvPicPr>
            <p:cNvPr id="18" name="Picture 2" descr="https://www.bancopichincha.com.co:8443/dnn/DesktopModules/PlataformaPagos/GetImage.ashx?FileName=Credito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6295600" y="5008795"/>
              <a:ext cx="914669" cy="914669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cxnSp>
        <p:nvCxnSpPr>
          <p:cNvPr id="14" name="Conector recto 13"/>
          <p:cNvCxnSpPr/>
          <p:nvPr/>
        </p:nvCxnSpPr>
        <p:spPr>
          <a:xfrm>
            <a:off x="774700" y="2444750"/>
            <a:ext cx="80930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774700" y="3670300"/>
            <a:ext cx="80930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774700" y="4937125"/>
            <a:ext cx="80930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0175" y="620713"/>
            <a:ext cx="8909050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4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Imagen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7625" y="846138"/>
            <a:ext cx="35242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CuadroTexto 6"/>
          <p:cNvSpPr txBox="1">
            <a:spLocks noChangeArrowheads="1"/>
          </p:cNvSpPr>
          <p:nvPr/>
        </p:nvSpPr>
        <p:spPr bwMode="auto">
          <a:xfrm>
            <a:off x="3030538" y="1663700"/>
            <a:ext cx="26384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Y" sz="1400">
                <a:latin typeface="Calibri" pitchFamily="34" charset="0"/>
              </a:rPr>
              <a:t>E.E.U.U. 961 c/ Tte. Fariña. </a:t>
            </a:r>
          </a:p>
          <a:p>
            <a:pPr algn="ctr"/>
            <a:r>
              <a:rPr lang="es-PY" sz="1400">
                <a:latin typeface="Calibri" pitchFamily="34" charset="0"/>
              </a:rPr>
              <a:t>Tel. y Fax 415 – 4000</a:t>
            </a:r>
          </a:p>
          <a:p>
            <a:pPr algn="ctr"/>
            <a:r>
              <a:rPr lang="es-PY" sz="1400">
                <a:latin typeface="Calibri" pitchFamily="34" charset="0"/>
              </a:rPr>
              <a:t>Asunción, Paraguay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7925" y="1924050"/>
            <a:ext cx="4076700" cy="243363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sz="4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AGRICULTURA </a:t>
            </a:r>
            <a:r>
              <a:rPr lang="es-PY" sz="4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</a:t>
            </a:r>
            <a:endParaRPr lang="es-PY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ES?</a:t>
            </a:r>
            <a:endParaRPr lang="es-PY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sz="3200" dirty="0">
                <a:solidFill>
                  <a:prstClr val="black"/>
                </a:solidFill>
              </a:rPr>
              <a:t>Es una </a:t>
            </a:r>
            <a:r>
              <a:rPr lang="es-PY" sz="3200" b="1" dirty="0">
                <a:solidFill>
                  <a:prstClr val="black"/>
                </a:solidFill>
              </a:rPr>
              <a:t>modalidad complementaria</a:t>
            </a:r>
            <a:r>
              <a:rPr lang="es-PY" sz="3200" dirty="0">
                <a:solidFill>
                  <a:prstClr val="black"/>
                </a:solidFill>
              </a:rPr>
              <a:t> prevista </a:t>
            </a:r>
            <a:r>
              <a:rPr lang="es-PY" sz="3200" dirty="0" smtClean="0">
                <a:solidFill>
                  <a:prstClr val="black"/>
                </a:solidFill>
              </a:rPr>
              <a:t>para la compra de </a:t>
            </a:r>
            <a:r>
              <a:rPr lang="es-PY" sz="3200" b="1" dirty="0">
                <a:solidFill>
                  <a:prstClr val="black"/>
                </a:solidFill>
              </a:rPr>
              <a:t>Productos Agropecuarios </a:t>
            </a:r>
            <a:r>
              <a:rPr lang="es-PY" sz="3200" dirty="0">
                <a:solidFill>
                  <a:prstClr val="black"/>
                </a:solidFill>
              </a:rPr>
              <a:t>de la Agricultura </a:t>
            </a:r>
            <a:r>
              <a:rPr lang="es-PY" sz="3200" dirty="0" smtClean="0">
                <a:solidFill>
                  <a:prstClr val="black"/>
                </a:solidFill>
              </a:rPr>
              <a:t>Familiar, mediante un proceso </a:t>
            </a:r>
            <a:r>
              <a:rPr lang="es-PY" sz="3200" dirty="0">
                <a:solidFill>
                  <a:prstClr val="black"/>
                </a:solidFill>
              </a:rPr>
              <a:t>más sencillo y menos </a:t>
            </a:r>
            <a:r>
              <a:rPr lang="es-PY" sz="3200" dirty="0" smtClean="0">
                <a:solidFill>
                  <a:prstClr val="black"/>
                </a:solidFill>
              </a:rPr>
              <a:t>burocrático.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sz="3200" dirty="0" smtClean="0">
                <a:solidFill>
                  <a:prstClr val="black"/>
                </a:solidFill>
              </a:rPr>
              <a:t>Actualmente se han reglamentado dos mecanismos, el de la compra directa del productor en el marco de procesos competitivos, y el de la compra indirecta mediante los proveedores de almuerzo escolar.</a:t>
            </a:r>
            <a:endParaRPr lang="es-PY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INTERINSTITUCIONAL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/>
              <a:t>La implementación del mecanismo de compra significó el involucramiento de varias instituciones del Estado, además de la DNCP.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/>
              <a:t>El Ministerio de Agricultura y Ganadería para la selección de los productos, los precios de referencia, la estacionalidad, y el censo de los productores.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/>
              <a:t>La Secretaría Técnica de Planificación como Coordinadora del Programa.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/>
              <a:t>El Ministerio de Educación para la formación de los menús y la micro planificación para las escuelas beneficiarias del almuerzo escolar.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/>
              <a:t>El Ministerio de Salud, para la emisión de orientaciones de buenas prácticas de manipuleo de los alimentos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 DE LA COMPRA DIRECTA</a:t>
            </a:r>
            <a:endParaRPr lang="es-PY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</p:nvPr>
        </p:nvGraphicFramePr>
        <p:xfrm>
          <a:off x="-77002" y="1761422"/>
          <a:ext cx="8816740" cy="4706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2713"/>
            <a:ext cx="7886700" cy="9048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ALGUNOS DATOS</a:t>
            </a:r>
            <a:endParaRPr lang="es-PY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2"/>
          <p:cNvGrpSpPr>
            <a:grpSpLocks/>
          </p:cNvGrpSpPr>
          <p:nvPr/>
        </p:nvGrpSpPr>
        <p:grpSpPr bwMode="auto">
          <a:xfrm>
            <a:off x="180975" y="1219200"/>
            <a:ext cx="2509838" cy="4005263"/>
            <a:chOff x="180975" y="1218762"/>
            <a:chExt cx="2510286" cy="4006381"/>
          </a:xfrm>
        </p:grpSpPr>
        <p:sp>
          <p:nvSpPr>
            <p:cNvPr id="20491" name="Rectángulo 3"/>
            <p:cNvSpPr>
              <a:spLocks noChangeArrowheads="1"/>
            </p:cNvSpPr>
            <p:nvPr/>
          </p:nvSpPr>
          <p:spPr bwMode="auto">
            <a:xfrm>
              <a:off x="180975" y="2769386"/>
              <a:ext cx="251028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PY" b="1">
                  <a:latin typeface="Calibri" pitchFamily="34" charset="0"/>
                </a:rPr>
                <a:t>Cantidad de Entidades que utilizaron el procedimiento</a:t>
              </a:r>
            </a:p>
          </p:txBody>
        </p:sp>
        <p:sp>
          <p:nvSpPr>
            <p:cNvPr id="5" name="Rectángulo redondeado 4"/>
            <p:cNvSpPr/>
            <p:nvPr/>
          </p:nvSpPr>
          <p:spPr>
            <a:xfrm>
              <a:off x="336578" y="3845220"/>
              <a:ext cx="2159385" cy="1379923"/>
            </a:xfrm>
            <a:prstGeom prst="roundRect">
              <a:avLst>
                <a:gd name="adj" fmla="val 8216"/>
              </a:avLst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Y" sz="4000" b="1" dirty="0">
                  <a:solidFill>
                    <a:schemeClr val="bg1"/>
                  </a:solidFill>
                </a:rPr>
                <a:t>6 </a:t>
              </a:r>
              <a:r>
                <a:rPr lang="es-PY" dirty="0">
                  <a:solidFill>
                    <a:schemeClr val="bg1"/>
                  </a:solidFill>
                </a:rPr>
                <a:t>entidades</a:t>
              </a:r>
              <a:endParaRPr lang="es-PY" sz="4000" dirty="0">
                <a:solidFill>
                  <a:schemeClr val="bg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Y" dirty="0">
                  <a:solidFill>
                    <a:schemeClr val="bg1"/>
                  </a:solidFill>
                </a:rPr>
                <a:t>para</a:t>
              </a:r>
              <a:r>
                <a:rPr lang="es-PY" b="1" dirty="0">
                  <a:solidFill>
                    <a:schemeClr val="bg1"/>
                  </a:solidFill>
                </a:rPr>
                <a:t> </a:t>
              </a:r>
              <a:r>
                <a:rPr lang="es-PY" sz="2800" b="1" dirty="0">
                  <a:solidFill>
                    <a:schemeClr val="bg1"/>
                  </a:solidFill>
                </a:rPr>
                <a:t>222 </a:t>
              </a:r>
              <a:r>
                <a:rPr lang="es-PY" dirty="0">
                  <a:solidFill>
                    <a:schemeClr val="bg1"/>
                  </a:solidFill>
                </a:rPr>
                <a:t>escuelas</a:t>
              </a:r>
              <a:endParaRPr lang="es-PY" dirty="0">
                <a:solidFill>
                  <a:schemeClr val="bg1"/>
                </a:solidFill>
              </a:endParaRPr>
            </a:p>
          </p:txBody>
        </p:sp>
        <p:pic>
          <p:nvPicPr>
            <p:cNvPr id="20493" name="Picture 2" descr="http://acevedoabogados.com.mx/wp-content/themes/acevedo/img/abogados_icono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98859" y="1218762"/>
              <a:ext cx="1474518" cy="1474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upo 12"/>
          <p:cNvGrpSpPr>
            <a:grpSpLocks/>
          </p:cNvGrpSpPr>
          <p:nvPr/>
        </p:nvGrpSpPr>
        <p:grpSpPr bwMode="auto">
          <a:xfrm>
            <a:off x="6454775" y="990600"/>
            <a:ext cx="2509838" cy="3997325"/>
            <a:chOff x="6454775" y="991116"/>
            <a:chExt cx="2510286" cy="3996809"/>
          </a:xfrm>
        </p:grpSpPr>
        <p:sp>
          <p:nvSpPr>
            <p:cNvPr id="20488" name="Rectángulo 7"/>
            <p:cNvSpPr>
              <a:spLocks noChangeArrowheads="1"/>
            </p:cNvSpPr>
            <p:nvPr/>
          </p:nvSpPr>
          <p:spPr bwMode="auto">
            <a:xfrm>
              <a:off x="6454775" y="2769386"/>
              <a:ext cx="251028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PY" b="1">
                  <a:latin typeface="Calibri" pitchFamily="34" charset="0"/>
                </a:rPr>
                <a:t>Monto global de los contratos por esta modalidad</a:t>
              </a:r>
            </a:p>
          </p:txBody>
        </p:sp>
        <p:sp>
          <p:nvSpPr>
            <p:cNvPr id="9" name="Rectángulo redondeado 8"/>
            <p:cNvSpPr/>
            <p:nvPr/>
          </p:nvSpPr>
          <p:spPr>
            <a:xfrm>
              <a:off x="6610378" y="3845073"/>
              <a:ext cx="2159385" cy="1142852"/>
            </a:xfrm>
            <a:prstGeom prst="roundRect">
              <a:avLst>
                <a:gd name="adj" fmla="val 8216"/>
              </a:avLst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Y" b="1" dirty="0"/>
                <a:t>USD</a:t>
              </a:r>
              <a:r>
                <a:rPr lang="es-PY" sz="3200" b="1" dirty="0"/>
                <a:t> 1.104.310</a:t>
              </a:r>
              <a:endParaRPr lang="es-PY" sz="3200" dirty="0"/>
            </a:p>
          </p:txBody>
        </p:sp>
        <p:pic>
          <p:nvPicPr>
            <p:cNvPr id="12" name="Picture 2" descr="https://www.bancopichincha.com.co:8443/dnn/DesktopModules/PlataformaPagos/GetImage.ashx?FileName=Credito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6778356" y="991116"/>
              <a:ext cx="1778269" cy="1778269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grpSp>
        <p:nvGrpSpPr>
          <p:cNvPr id="10" name="Grupo 9"/>
          <p:cNvGrpSpPr>
            <a:grpSpLocks/>
          </p:cNvGrpSpPr>
          <p:nvPr/>
        </p:nvGrpSpPr>
        <p:grpSpPr bwMode="auto">
          <a:xfrm>
            <a:off x="3235325" y="946150"/>
            <a:ext cx="2844800" cy="4610100"/>
            <a:chOff x="3235504" y="946040"/>
            <a:chExt cx="2844800" cy="5007084"/>
          </a:xfrm>
        </p:grpSpPr>
        <p:sp>
          <p:nvSpPr>
            <p:cNvPr id="20485" name="Rectángulo 5"/>
            <p:cNvSpPr>
              <a:spLocks noChangeArrowheads="1"/>
            </p:cNvSpPr>
            <p:nvPr/>
          </p:nvSpPr>
          <p:spPr bwMode="auto">
            <a:xfrm>
              <a:off x="3370262" y="2907885"/>
              <a:ext cx="251028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PY" b="1">
                  <a:latin typeface="Calibri" pitchFamily="34" charset="0"/>
                </a:rPr>
                <a:t>Proveedores beneficiados</a:t>
              </a:r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3235504" y="3822010"/>
              <a:ext cx="2844800" cy="2131114"/>
            </a:xfrm>
            <a:prstGeom prst="roundRect">
              <a:avLst>
                <a:gd name="adj" fmla="val 8216"/>
              </a:avLst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Y" sz="2400" b="1" dirty="0"/>
                <a:t>42</a:t>
              </a:r>
              <a:r>
                <a:rPr lang="es-PY" b="1" dirty="0"/>
                <a:t> </a:t>
              </a:r>
              <a:r>
                <a:rPr lang="es-PY" dirty="0"/>
                <a:t>agricultores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Y" sz="2400" b="1" dirty="0"/>
                <a:t>8</a:t>
              </a:r>
              <a:r>
                <a:rPr lang="es-PY" b="1" dirty="0"/>
                <a:t> </a:t>
              </a:r>
              <a:r>
                <a:rPr lang="es-PY" dirty="0"/>
                <a:t>comités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Y" sz="2400" b="1" dirty="0"/>
                <a:t>391</a:t>
              </a:r>
              <a:r>
                <a:rPr lang="es-PY" b="1" dirty="0"/>
                <a:t> </a:t>
              </a:r>
              <a:r>
                <a:rPr lang="es-PY" dirty="0"/>
                <a:t>cocineras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Y" sz="2400" b="1" dirty="0"/>
                <a:t>19</a:t>
              </a:r>
              <a:r>
                <a:rPr lang="es-PY" b="1" dirty="0"/>
                <a:t> </a:t>
              </a:r>
              <a:r>
                <a:rPr lang="es-PY" dirty="0"/>
                <a:t>nutricionistas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PY" dirty="0"/>
            </a:p>
          </p:txBody>
        </p:sp>
        <p:pic>
          <p:nvPicPr>
            <p:cNvPr id="20487" name="Picture 2" descr="http://hemav.com/static/images/icono-agricultura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75511" y="946040"/>
              <a:ext cx="1899789" cy="1899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</a:t>
            </a:r>
            <a:endParaRPr lang="es-PY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512888"/>
            <a:ext cx="7886700" cy="4476750"/>
          </a:xfrm>
        </p:spPr>
        <p:txBody>
          <a:bodyPr rtlCol="0">
            <a:normAutofit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Favorece la participación </a:t>
            </a:r>
            <a:r>
              <a:rPr lang="es-PY" dirty="0">
                <a:solidFill>
                  <a:prstClr val="black"/>
                </a:solidFill>
              </a:rPr>
              <a:t>a los productores </a:t>
            </a:r>
            <a:r>
              <a:rPr lang="es-PY" dirty="0" smtClean="0">
                <a:solidFill>
                  <a:prstClr val="black"/>
                </a:solidFill>
              </a:rPr>
              <a:t>locales.</a:t>
            </a:r>
            <a:endParaRPr lang="es-PY" dirty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Se generan fuentes de trabajo a los pobladores de la zona.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Los recursos financieros quedan en la misma localidad.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Propicia el </a:t>
            </a:r>
            <a:r>
              <a:rPr lang="es-PY" dirty="0">
                <a:solidFill>
                  <a:prstClr val="black"/>
                </a:solidFill>
              </a:rPr>
              <a:t>desarrollo y la consolidación del sector rural</a:t>
            </a:r>
            <a:r>
              <a:rPr lang="es-PY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Permite la </a:t>
            </a:r>
            <a:r>
              <a:rPr lang="es-PY" dirty="0">
                <a:solidFill>
                  <a:prstClr val="black"/>
                </a:solidFill>
              </a:rPr>
              <a:t>inserción de la agricultura familiar en la esfera de las contrataciones del Estado.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P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COMPRA INDIRECTA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/>
              <a:t>Herramienta a implementarse desde noviembre de 2015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/>
              <a:t>Forma parte de la obligación del proveedor adjudicado en contratos de almuerzo escolar, la compra de productos de los agricultores familiares, en un porcentaje mínimo fijado en los </a:t>
            </a:r>
            <a:r>
              <a:rPr lang="es-PY" dirty="0" err="1" smtClean="0"/>
              <a:t>PBCs</a:t>
            </a:r>
            <a:r>
              <a:rPr lang="es-PY" dirty="0" smtClean="0"/>
              <a:t> por cada convocante.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/>
              <a:t>Para tener derecho a cobro, el proveedor deberá demostrar que ha cumplido el porcentaje de compra mínimo previsto en las bases.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/>
              <a:t>El pliego estándar incorpora opciones de menús diarios elaborados por el Instituto Nacional de Alimentación y Nutrición y el Ministerio de Educación del Paraguay.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P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PY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LEGAL</a:t>
            </a:r>
            <a:endParaRPr lang="es-PY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La modalidad está disponible desde el año 2014, pero posteriormente la normativa sufrió ajustes para optimizarla quedando así vigentes: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PY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El </a:t>
            </a:r>
            <a:r>
              <a:rPr lang="es-PY" dirty="0">
                <a:solidFill>
                  <a:prstClr val="black"/>
                </a:solidFill>
              </a:rPr>
              <a:t>Decreto N° </a:t>
            </a:r>
            <a:r>
              <a:rPr lang="es-PY" dirty="0" smtClean="0">
                <a:solidFill>
                  <a:prstClr val="black"/>
                </a:solidFill>
              </a:rPr>
              <a:t>3000 del 27 de enero de 2015</a:t>
            </a:r>
            <a:r>
              <a:rPr lang="es-PY" dirty="0">
                <a:solidFill>
                  <a:prstClr val="black"/>
                </a:solidFill>
              </a:rPr>
              <a:t>. </a:t>
            </a:r>
            <a:r>
              <a:rPr lang="es-PY" sz="2600" i="1" dirty="0" smtClean="0">
                <a:solidFill>
                  <a:prstClr val="black"/>
                </a:solidFill>
              </a:rPr>
              <a:t>Por el cual se establece la modalidad complementaria de contratación denominada proceso simplificado</a:t>
            </a: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PY" sz="2600" i="1" dirty="0" smtClean="0">
              <a:solidFill>
                <a:prstClr val="black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PY" dirty="0" smtClean="0">
                <a:solidFill>
                  <a:prstClr val="black"/>
                </a:solidFill>
              </a:rPr>
              <a:t>Las Resoluciones </a:t>
            </a:r>
            <a:r>
              <a:rPr lang="es-PY" dirty="0">
                <a:solidFill>
                  <a:prstClr val="black"/>
                </a:solidFill>
              </a:rPr>
              <a:t>DNCP N° </a:t>
            </a:r>
            <a:r>
              <a:rPr lang="es-PY" dirty="0" smtClean="0">
                <a:solidFill>
                  <a:prstClr val="black"/>
                </a:solidFill>
              </a:rPr>
              <a:t>2915 y 3152/2015. </a:t>
            </a:r>
            <a:r>
              <a:rPr lang="es-PY" sz="2600" i="1" dirty="0" smtClean="0">
                <a:solidFill>
                  <a:prstClr val="black"/>
                </a:solidFill>
              </a:rPr>
              <a:t>Reglamento sobre aplicación de requisitos de calificación de productos de agricultura familiar y Aprobación de Pliegos Estándares para Almuerzo Escolar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P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1497</TotalTime>
  <Words>633</Words>
  <Application>Microsoft Office PowerPoint</Application>
  <PresentationFormat>On-screen Show (4:3)</PresentationFormat>
  <Paragraphs>84</Paragraphs>
  <Slides>17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Arial</vt:lpstr>
      <vt:lpstr>Calibri Light</vt:lpstr>
      <vt:lpstr>Tema de Office</vt:lpstr>
      <vt:lpstr>LA COMPRA PÚBLICA COMO INDUCTORA DEL DESARROLLO LOCAL</vt:lpstr>
      <vt:lpstr>AGRICULTURA FAMILIAR</vt:lpstr>
      <vt:lpstr>¿QUÉ ES?</vt:lpstr>
      <vt:lpstr>COORDINACIÓN INTERINSTITUCIONAL</vt:lpstr>
      <vt:lpstr>PROCEDIMIENTO DE LA COMPRA DIRECTA</vt:lpstr>
      <vt:lpstr>ALGUNOS DATOS</vt:lpstr>
      <vt:lpstr>BENEFICIOS</vt:lpstr>
      <vt:lpstr>LA COMPRA INDIRECTA</vt:lpstr>
      <vt:lpstr>MARCO LEGAL</vt:lpstr>
      <vt:lpstr>Slide 10</vt:lpstr>
      <vt:lpstr>ANTECEDENTES</vt:lpstr>
      <vt:lpstr>FINANPYME</vt:lpstr>
      <vt:lpstr>FUNCIONAMIENTO</vt:lpstr>
      <vt:lpstr>VENTAJAS</vt:lpstr>
      <vt:lpstr>ALGUNOS DATOS</vt:lpstr>
      <vt:lpstr>Slide 16</vt:lpstr>
      <vt:lpstr>Slide 17</vt:lpstr>
    </vt:vector>
  </TitlesOfParts>
  <Company>DNCP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Arturo Pereira Leiva</dc:creator>
  <cp:lastModifiedBy>depmint2</cp:lastModifiedBy>
  <cp:revision>88</cp:revision>
  <cp:lastPrinted>2015-10-26T16:59:09Z</cp:lastPrinted>
  <dcterms:created xsi:type="dcterms:W3CDTF">2014-11-25T14:00:43Z</dcterms:created>
  <dcterms:modified xsi:type="dcterms:W3CDTF">2015-10-29T20:04:21Z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0x010100B2F86C89820B9646846EE4A3AE9F43F4</vt:lpwstr>
  </property>
</Properties>
</file>